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6" r:id="rId3"/>
    <p:sldId id="278" r:id="rId4"/>
    <p:sldId id="279" r:id="rId5"/>
    <p:sldId id="280" r:id="rId6"/>
    <p:sldId id="281" r:id="rId7"/>
    <p:sldId id="282" r:id="rId8"/>
    <p:sldId id="284" r:id="rId9"/>
    <p:sldId id="287" r:id="rId10"/>
    <p:sldId id="288" r:id="rId11"/>
    <p:sldId id="289" r:id="rId12"/>
    <p:sldId id="283" r:id="rId13"/>
    <p:sldId id="296" r:id="rId14"/>
    <p:sldId id="286" r:id="rId15"/>
    <p:sldId id="285" r:id="rId16"/>
    <p:sldId id="291" r:id="rId17"/>
    <p:sldId id="290" r:id="rId18"/>
    <p:sldId id="292" r:id="rId19"/>
    <p:sldId id="293" r:id="rId20"/>
    <p:sldId id="294" r:id="rId21"/>
    <p:sldId id="295" r:id="rId22"/>
  </p:sldIdLst>
  <p:sldSz cx="13004800" cy="73152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mbria Math" panose="02040503050406030204" pitchFamily="18" charset="0"/>
      <p:regular r:id="rId28"/>
    </p:embeddedFont>
    <p:embeddedFont>
      <p:font typeface="Merriweather Sans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95" userDrawn="1">
          <p15:clr>
            <a:srgbClr val="A4A3A4"/>
          </p15:clr>
        </p15:guide>
        <p15:guide id="3" orient="horz" pos="2304" userDrawn="1">
          <p15:clr>
            <a:srgbClr val="A4A3A4"/>
          </p15:clr>
        </p15:guide>
        <p15:guide id="4" pos="4096" userDrawn="1">
          <p15:clr>
            <a:srgbClr val="A4A3A4"/>
          </p15:clr>
        </p15:guide>
        <p15:guide id="5" orient="horz" pos="1290" userDrawn="1">
          <p15:clr>
            <a:srgbClr val="9AA0A6"/>
          </p15:clr>
        </p15:guide>
        <p15:guide id="6" orient="horz" pos="2670" userDrawn="1">
          <p15:clr>
            <a:srgbClr val="9AA0A6"/>
          </p15:clr>
        </p15:guide>
        <p15:guide id="7" orient="horz" pos="3909" userDrawn="1">
          <p15:clr>
            <a:srgbClr val="9AA0A6"/>
          </p15:clr>
        </p15:guide>
        <p15:guide id="8" orient="horz" pos="2270" userDrawn="1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gjdFyRHGuET774Kcm+z8yr/uQ2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86EF"/>
    <a:srgbClr val="941100"/>
    <a:srgbClr val="228B21"/>
    <a:srgbClr val="D8D8D8"/>
    <a:srgbClr val="9966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0915"/>
  </p:normalViewPr>
  <p:slideViewPr>
    <p:cSldViewPr snapToGrid="0">
      <p:cViewPr varScale="1">
        <p:scale>
          <a:sx n="111" d="100"/>
          <a:sy n="111" d="100"/>
        </p:scale>
        <p:origin x="448" y="208"/>
      </p:cViewPr>
      <p:guideLst>
        <p:guide orient="horz" pos="1620"/>
        <p:guide pos="2895"/>
        <p:guide orient="horz" pos="2304"/>
        <p:guide pos="4096"/>
        <p:guide orient="horz" pos="1290"/>
        <p:guide orient="horz" pos="2670"/>
        <p:guide orient="horz" pos="3909"/>
        <p:guide orient="horz" pos="22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A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Safety of autonomous agents in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real-world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One aspect often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overlooked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Unexpected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safety violations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dirty="0"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858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59348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747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42055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8356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8832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33582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8504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1865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343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3160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6842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86876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5650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17800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5978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7618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7053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2851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13004800" cy="6706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5"/>
          <p:cNvSpPr txBox="1">
            <a:spLocks noGrp="1"/>
          </p:cNvSpPr>
          <p:nvPr>
            <p:ph type="ctrTitle"/>
          </p:nvPr>
        </p:nvSpPr>
        <p:spPr>
          <a:xfrm>
            <a:off x="885127" y="1392640"/>
            <a:ext cx="8704000" cy="242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146"/>
              </a:buClr>
              <a:buSzPts val="5100"/>
              <a:buFont typeface="Arial"/>
              <a:buNone/>
              <a:defRPr sz="5127">
                <a:solidFill>
                  <a:srgbClr val="F701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885130" y="4802561"/>
            <a:ext cx="8704000" cy="36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885127" y="3865600"/>
            <a:ext cx="8704000" cy="8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24" name="Google Shape;24;p15"/>
          <p:cNvSpPr txBox="1"/>
          <p:nvPr/>
        </p:nvSpPr>
        <p:spPr>
          <a:xfrm>
            <a:off x="10624001" y="1218837"/>
            <a:ext cx="2048192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WISSEN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TECHNIK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LEIDENSCHAFT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body" idx="1"/>
          </p:nvPr>
        </p:nvSpPr>
        <p:spPr>
          <a:xfrm>
            <a:off x="885126" y="2251220"/>
            <a:ext cx="11939051" cy="43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ohne Inhalt">
  <p:cSld name="Titel ohne Inhal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hne inhalt">
  <p:cSld name="Ohne inhal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13004800" cy="670613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9"/>
          <p:cNvSpPr txBox="1">
            <a:spLocks noGrp="1"/>
          </p:cNvSpPr>
          <p:nvPr>
            <p:ph type="ctrTitle"/>
          </p:nvPr>
        </p:nvSpPr>
        <p:spPr>
          <a:xfrm>
            <a:off x="885128" y="1392640"/>
            <a:ext cx="8704000" cy="242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146"/>
              </a:buClr>
              <a:buSzPts val="5100"/>
              <a:buFont typeface="Arial"/>
              <a:buNone/>
              <a:defRPr sz="5127">
                <a:solidFill>
                  <a:srgbClr val="F701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85130" y="4802561"/>
            <a:ext cx="8704000" cy="36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885128" y="3865600"/>
            <a:ext cx="8704000" cy="8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49" name="Google Shape;49;p19"/>
          <p:cNvSpPr txBox="1"/>
          <p:nvPr/>
        </p:nvSpPr>
        <p:spPr>
          <a:xfrm>
            <a:off x="10624001" y="1218837"/>
            <a:ext cx="2048192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PASSION</a:t>
            </a:r>
            <a:b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1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llkommen/welcome">
  <p:cSld name="Willkommen/welcom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/>
          <p:nvPr/>
        </p:nvSpPr>
        <p:spPr>
          <a:xfrm>
            <a:off x="1" y="6533924"/>
            <a:ext cx="683092" cy="7812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3004800" cy="3485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>
            <a:spLocks noGrp="1"/>
          </p:cNvSpPr>
          <p:nvPr>
            <p:ph type="pic" idx="2"/>
          </p:nvPr>
        </p:nvSpPr>
        <p:spPr>
          <a:xfrm>
            <a:off x="1" y="0"/>
            <a:ext cx="13004799" cy="3481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0"/>
          <p:cNvSpPr>
            <a:spLocks noGrp="1"/>
          </p:cNvSpPr>
          <p:nvPr>
            <p:ph type="pic" idx="3"/>
          </p:nvPr>
        </p:nvSpPr>
        <p:spPr>
          <a:xfrm>
            <a:off x="11264055" y="307060"/>
            <a:ext cx="1368214" cy="503485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1" y="3430400"/>
            <a:ext cx="13004800" cy="7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76525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22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1"/>
          </p:nvPr>
        </p:nvSpPr>
        <p:spPr>
          <a:xfrm>
            <a:off x="885050" y="4285442"/>
            <a:ext cx="11747218" cy="174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9155" lvl="1" indent="-344683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4"/>
          </p:nvPr>
        </p:nvSpPr>
        <p:spPr>
          <a:xfrm>
            <a:off x="7678704" y="2981154"/>
            <a:ext cx="4953566" cy="32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r">
              <a:lnSpc>
                <a:spcPct val="100000"/>
              </a:lnSpc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6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5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6"/>
          </p:nvPr>
        </p:nvSpPr>
        <p:spPr>
          <a:xfrm>
            <a:off x="885048" y="6035162"/>
            <a:ext cx="2581261" cy="49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7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/>
          <p:nvPr/>
        </p:nvSpPr>
        <p:spPr>
          <a:xfrm>
            <a:off x="1" y="6707200"/>
            <a:ext cx="765516" cy="61411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>
  <p:cSld name="Abschnittsüberschrif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>
            <a:spLocks noGrp="1"/>
          </p:cNvSpPr>
          <p:nvPr>
            <p:ph type="title"/>
          </p:nvPr>
        </p:nvSpPr>
        <p:spPr>
          <a:xfrm>
            <a:off x="1027290" y="2080860"/>
            <a:ext cx="11054080" cy="145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Arial"/>
              <a:buNone/>
              <a:defRPr sz="573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027290" y="3842183"/>
            <a:ext cx="11054080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ctr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15">
                <a:solidFill>
                  <a:schemeClr val="dk1"/>
                </a:solidFill>
              </a:defRPr>
            </a:lvl1pPr>
            <a:lvl2pPr marL="919155" lvl="1" indent="-229789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SzPts val="2600"/>
              <a:buNone/>
              <a:defRPr sz="2614">
                <a:solidFill>
                  <a:srgbClr val="888888"/>
                </a:solidFill>
              </a:defRPr>
            </a:lvl2pPr>
            <a:lvl3pPr marL="1378732" lvl="2" indent="-229789" algn="l">
              <a:lnSpc>
                <a:spcPct val="100000"/>
              </a:lnSpc>
              <a:spcBef>
                <a:spcPts val="462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 sz="2312">
                <a:solidFill>
                  <a:srgbClr val="888888"/>
                </a:solidFill>
              </a:defRPr>
            </a:lvl3pPr>
            <a:lvl4pPr marL="1838310" lvl="3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SzPts val="2000"/>
              <a:buNone/>
              <a:defRPr sz="2010">
                <a:solidFill>
                  <a:srgbClr val="888888"/>
                </a:solidFill>
              </a:defRPr>
            </a:lvl4pPr>
            <a:lvl5pPr marL="2297887" lvl="4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5pPr>
            <a:lvl6pPr marL="2757465" lvl="5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6pPr>
            <a:lvl7pPr marL="3217042" lvl="6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7pPr>
            <a:lvl8pPr marL="3676620" lvl="7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8pPr>
            <a:lvl9pPr marL="4136197" lvl="8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68" name="Google Shape;68;p21"/>
          <p:cNvSpPr txBox="1">
            <a:spLocks noGrp="1"/>
          </p:cNvSpPr>
          <p:nvPr>
            <p:ph type="body" idx="2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1" y="715716"/>
            <a:ext cx="614117" cy="614116"/>
          </a:xfrm>
          <a:prstGeom prst="rect">
            <a:avLst/>
          </a:prstGeom>
          <a:solidFill>
            <a:srgbClr val="F70146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/>
          <p:nvPr/>
        </p:nvSpPr>
        <p:spPr>
          <a:xfrm>
            <a:off x="1" y="6990672"/>
            <a:ext cx="13004800" cy="3306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4"/>
          <p:cNvSpPr txBox="1">
            <a:spLocks noGrp="1"/>
          </p:cNvSpPr>
          <p:nvPr>
            <p:ph type="body" idx="1"/>
          </p:nvPr>
        </p:nvSpPr>
        <p:spPr>
          <a:xfrm>
            <a:off x="885126" y="2251220"/>
            <a:ext cx="11939051" cy="43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70146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A5A5A5"/>
              </a:buClr>
              <a:buSzPts val="23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cxnSp>
        <p:nvCxnSpPr>
          <p:cNvPr id="17" name="Google Shape;17;p14"/>
          <p:cNvCxnSpPr/>
          <p:nvPr/>
        </p:nvCxnSpPr>
        <p:spPr>
          <a:xfrm>
            <a:off x="885126" y="715716"/>
            <a:ext cx="119300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20.jp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>
            <a:spLocks noGrp="1"/>
          </p:cNvSpPr>
          <p:nvPr>
            <p:ph type="ctrTitle"/>
          </p:nvPr>
        </p:nvSpPr>
        <p:spPr>
          <a:xfrm>
            <a:off x="0" y="1635052"/>
            <a:ext cx="13004800" cy="245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de-AT" sz="5400" b="1" dirty="0">
                <a:solidFill>
                  <a:schemeClr val="bg2"/>
                </a:solidFill>
              </a:rPr>
              <a:t>Search-</a:t>
            </a:r>
            <a:r>
              <a:rPr lang="de-AT" sz="5400" b="1" dirty="0" err="1">
                <a:solidFill>
                  <a:schemeClr val="bg2"/>
                </a:solidFill>
              </a:rPr>
              <a:t>based</a:t>
            </a:r>
            <a:r>
              <a:rPr lang="de-AT" sz="5400" b="1" dirty="0">
                <a:solidFill>
                  <a:schemeClr val="bg2"/>
                </a:solidFill>
              </a:rPr>
              <a:t> </a:t>
            </a:r>
            <a:r>
              <a:rPr lang="de-AT" sz="5400" b="1" dirty="0" err="1">
                <a:solidFill>
                  <a:schemeClr val="bg2"/>
                </a:solidFill>
              </a:rPr>
              <a:t>Testing</a:t>
            </a:r>
            <a:r>
              <a:rPr lang="de-AT" sz="5400" b="1" dirty="0">
                <a:solidFill>
                  <a:schemeClr val="bg2"/>
                </a:solidFill>
              </a:rPr>
              <a:t> </a:t>
            </a:r>
            <a:r>
              <a:rPr lang="de-AT" sz="5400" b="1" dirty="0" err="1">
                <a:solidFill>
                  <a:schemeClr val="bg2"/>
                </a:solidFill>
              </a:rPr>
              <a:t>of</a:t>
            </a:r>
            <a:r>
              <a:rPr lang="de-AT" sz="5400" b="1" dirty="0">
                <a:solidFill>
                  <a:schemeClr val="bg2"/>
                </a:solidFill>
              </a:rPr>
              <a:t> </a:t>
            </a:r>
            <a:br>
              <a:rPr lang="de-AT" sz="5400" b="1" dirty="0">
                <a:solidFill>
                  <a:schemeClr val="bg2"/>
                </a:solidFill>
              </a:rPr>
            </a:br>
            <a:r>
              <a:rPr lang="de-AT" sz="5400" b="1" dirty="0">
                <a:solidFill>
                  <a:schemeClr val="bg2"/>
                </a:solidFill>
              </a:rPr>
              <a:t>Reinforcement Learning</a:t>
            </a:r>
            <a:endParaRPr sz="5400" b="1" dirty="0">
              <a:solidFill>
                <a:schemeClr val="bg2"/>
              </a:solidFill>
            </a:endParaRPr>
          </a:p>
        </p:txBody>
      </p:sp>
      <p:pic>
        <p:nvPicPr>
          <p:cNvPr id="3" name="Picture 2" descr="A pink cross on a black background&#10;&#10;Description automatically generated">
            <a:extLst>
              <a:ext uri="{FF2B5EF4-FFF2-40B4-BE49-F238E27FC236}">
                <a16:creationId xmlns:a16="http://schemas.microsoft.com/office/drawing/2014/main" id="{2ED1FB78-150B-8A82-C780-0227DAF2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15" y="287462"/>
            <a:ext cx="3516923" cy="17584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3A1182-15DD-1337-575C-F53DD4F308C1}"/>
              </a:ext>
            </a:extLst>
          </p:cNvPr>
          <p:cNvSpPr txBox="1"/>
          <p:nvPr/>
        </p:nvSpPr>
        <p:spPr>
          <a:xfrm>
            <a:off x="747626" y="4739296"/>
            <a:ext cx="10289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dirty="0"/>
              <a:t>Martin Tappler</a:t>
            </a:r>
            <a:r>
              <a:rPr lang="en-AT" sz="2800" b="1" dirty="0"/>
              <a:t>, Filip Cano Córdoba</a:t>
            </a:r>
            <a:r>
              <a:rPr lang="en-AT" sz="2800" dirty="0"/>
              <a:t>, </a:t>
            </a:r>
          </a:p>
          <a:p>
            <a:r>
              <a:rPr lang="en-AT" sz="2800" dirty="0"/>
              <a:t>Bernhard K. Aichernig, Bettina Könighofer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7D9DF-08D3-BFA3-B2A1-3AC7197E44F2}"/>
              </a:ext>
            </a:extLst>
          </p:cNvPr>
          <p:cNvSpPr txBox="1"/>
          <p:nvPr/>
        </p:nvSpPr>
        <p:spPr>
          <a:xfrm>
            <a:off x="747626" y="6344936"/>
            <a:ext cx="325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dirty="0"/>
              <a:t>21 August 2023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FE8FAA-860C-F409-E001-FC760C2275E3}"/>
              </a:ext>
            </a:extLst>
          </p:cNvPr>
          <p:cNvGrpSpPr/>
          <p:nvPr/>
        </p:nvGrpSpPr>
        <p:grpSpPr>
          <a:xfrm>
            <a:off x="0" y="6881025"/>
            <a:ext cx="12914812" cy="307778"/>
            <a:chOff x="0" y="6881025"/>
            <a:chExt cx="12914812" cy="3077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8FFE11-1298-3D34-674A-6F8E4B824ECD}"/>
                </a:ext>
              </a:extLst>
            </p:cNvPr>
            <p:cNvSpPr txBox="1"/>
            <p:nvPr/>
          </p:nvSpPr>
          <p:spPr>
            <a:xfrm>
              <a:off x="0" y="6881026"/>
              <a:ext cx="12679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This work has received funding from the European Union’s Horizon 2020 research and innovation programme under grant agreement Nº 956123 - FOCETA.</a:t>
              </a:r>
              <a:endParaRPr lang="en-AT" dirty="0"/>
            </a:p>
          </p:txBody>
        </p:sp>
        <p:pic>
          <p:nvPicPr>
            <p:cNvPr id="6" name="Picture 5" descr="A blue flag with yellow stars in the center&#10;&#10;Description automatically generated">
              <a:extLst>
                <a:ext uri="{FF2B5EF4-FFF2-40B4-BE49-F238E27FC236}">
                  <a16:creationId xmlns:a16="http://schemas.microsoft.com/office/drawing/2014/main" id="{141A2238-6866-B5D2-BD4A-63607CB1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1593" y="6881025"/>
              <a:ext cx="403219" cy="269871"/>
            </a:xfrm>
            <a:prstGeom prst="rect">
              <a:avLst/>
            </a:prstGeom>
          </p:spPr>
        </p:pic>
      </p:grp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29694AF5-AB9B-1BF8-F4FD-3AF27BB8B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9221" y="164304"/>
            <a:ext cx="2832372" cy="16597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Fuzz </a:t>
            </a:r>
            <a:r>
              <a:rPr lang="de-AT" b="1" dirty="0" err="1"/>
              <a:t>traces</a:t>
            </a:r>
            <a:r>
              <a:rPr lang="de-AT" b="1" dirty="0"/>
              <a:t>: Mutation and Crossover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10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64;g1b2876d289f_0_135">
                <a:extLst>
                  <a:ext uri="{FF2B5EF4-FFF2-40B4-BE49-F238E27FC236}">
                    <a16:creationId xmlns:a16="http://schemas.microsoft.com/office/drawing/2014/main" id="{0AABAEEA-545A-04C7-A4CE-AF5B8C8777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2563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93700" algn="l" rtl="0"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:r>
                  <a:rPr lang="de-AT" sz="2600" b="1" dirty="0"/>
                  <a:t>Crossover</a:t>
                </a:r>
              </a:p>
              <a:p>
                <a:pPr marL="1037428" lvl="1" indent="-514350">
                  <a:spcBef>
                    <a:spcPts val="1000"/>
                  </a:spcBef>
                  <a:buSzPts val="2600"/>
                  <a:buFont typeface="+mj-lt"/>
                  <a:buAutoNum type="arabicPeriod"/>
                </a:pPr>
                <a:r>
                  <a:rPr lang="de-AT" sz="2600" dirty="0"/>
                  <a:t>Select (</a:t>
                </a:r>
                <a:r>
                  <a:rPr lang="de-AT" sz="2600" dirty="0" err="1"/>
                  <a:t>randomly</a:t>
                </a:r>
                <a:r>
                  <a:rPr lang="de-AT" sz="2600" dirty="0"/>
                  <a:t>) </a:t>
                </a:r>
                <a:r>
                  <a:rPr lang="de-AT" sz="2600" dirty="0" err="1"/>
                  <a:t>two</a:t>
                </a:r>
                <a:r>
                  <a:rPr lang="de-AT" sz="2600" dirty="0"/>
                  <a:t> </a:t>
                </a:r>
                <a:r>
                  <a:rPr lang="de-AT" sz="2600" dirty="0" err="1"/>
                  <a:t>parent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traces</a:t>
                </a:r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AT" sz="2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AT" sz="2600" dirty="0"/>
              </a:p>
              <a:p>
                <a:pPr marL="1037428" lvl="1" indent="-514350">
                  <a:spcBef>
                    <a:spcPts val="1000"/>
                  </a:spcBef>
                  <a:buSzPts val="2600"/>
                  <a:buFont typeface="+mj-lt"/>
                  <a:buAutoNum type="arabicPeriod"/>
                </a:pPr>
                <a:r>
                  <a:rPr lang="de-AT" sz="2600" dirty="0"/>
                  <a:t>Sample </a:t>
                </a:r>
                <a:r>
                  <a:rPr lang="de-AT" sz="2600" dirty="0" err="1"/>
                  <a:t>uniformly</a:t>
                </a:r>
                <a:r>
                  <a:rPr lang="de-AT" sz="2600" dirty="0"/>
                  <a:t> at </a:t>
                </a:r>
                <a:r>
                  <a:rPr lang="de-AT" sz="2600" dirty="0" err="1"/>
                  <a:t>random</a:t>
                </a:r>
                <a:r>
                  <a:rPr lang="de-AT" sz="2600" dirty="0"/>
                  <a:t> </a:t>
                </a:r>
                <a:r>
                  <a:rPr lang="de-AT" sz="2600" dirty="0" err="1"/>
                  <a:t>crossover</a:t>
                </a:r>
                <a:r>
                  <a:rPr lang="de-AT" sz="2600" dirty="0"/>
                  <a:t> </a:t>
                </a:r>
                <a:r>
                  <a:rPr lang="de-AT" sz="2600" dirty="0" err="1"/>
                  <a:t>point</a:t>
                </a:r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600" b="0" dirty="0"/>
              </a:p>
              <a:p>
                <a:pPr marL="1037428" lvl="1" indent="-514350">
                  <a:spcBef>
                    <a:spcPts val="1000"/>
                  </a:spcBef>
                  <a:buSzPts val="2600"/>
                  <a:buFont typeface="+mj-lt"/>
                  <a:buAutoNum type="arabicPeriod"/>
                </a:pPr>
                <a:r>
                  <a:rPr lang="de-AT" sz="2600" dirty="0" err="1"/>
                  <a:t>Concatenate</a:t>
                </a:r>
                <a:r>
                  <a:rPr lang="de-AT" sz="26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A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e-A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+1, …,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de-AT" sz="2600" dirty="0"/>
              </a:p>
              <a:p>
                <a:pPr marL="1037428" lvl="1" indent="-514350">
                  <a:spcBef>
                    <a:spcPts val="1000"/>
                  </a:spcBef>
                  <a:buSzPts val="2600"/>
                  <a:buFont typeface="+mj-lt"/>
                  <a:buAutoNum type="arabicPeriod"/>
                </a:pPr>
                <a:endParaRPr lang="de-AT" sz="2600" dirty="0"/>
              </a:p>
            </p:txBody>
          </p:sp>
        </mc:Choice>
        <mc:Fallback>
          <p:sp>
            <p:nvSpPr>
              <p:cNvPr id="6" name="Google Shape;164;g1b2876d289f_0_135">
                <a:extLst>
                  <a:ext uri="{FF2B5EF4-FFF2-40B4-BE49-F238E27FC236}">
                    <a16:creationId xmlns:a16="http://schemas.microsoft.com/office/drawing/2014/main" id="{0AABAEEA-545A-04C7-A4CE-AF5B8C8777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2563509"/>
              </a:xfrm>
              <a:prstGeom prst="rect">
                <a:avLst/>
              </a:prstGeom>
              <a:blipFill>
                <a:blip r:embed="rId4"/>
                <a:stretch>
                  <a:fillRect l="-95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56860-C0EB-A086-EF54-9B5C7AA71904}"/>
                  </a:ext>
                </a:extLst>
              </p:cNvPr>
              <p:cNvSpPr txBox="1"/>
              <p:nvPr/>
            </p:nvSpPr>
            <p:spPr>
              <a:xfrm>
                <a:off x="799450" y="4144686"/>
                <a:ext cx="11562312" cy="2636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0" indent="-393700" algn="l" rtl="0"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:r>
                  <a:rPr lang="de-AT" sz="2600" b="1" dirty="0"/>
                  <a:t>Mutation</a:t>
                </a:r>
                <a:r>
                  <a:rPr lang="de-AT" sz="2600" dirty="0"/>
                  <a:t>. 4 </a:t>
                </a:r>
                <a:r>
                  <a:rPr lang="de-AT" sz="2600" dirty="0" err="1"/>
                  <a:t>mutation</a:t>
                </a:r>
                <a:r>
                  <a:rPr lang="de-AT" sz="2600" dirty="0"/>
                  <a:t> </a:t>
                </a:r>
                <a:r>
                  <a:rPr lang="de-AT" sz="2600" dirty="0" err="1"/>
                  <a:t>operators</a:t>
                </a:r>
                <a:r>
                  <a:rPr lang="de-AT" sz="2600" dirty="0"/>
                  <a:t>: Insert, Remove, Change, </a:t>
                </a:r>
                <a:r>
                  <a:rPr lang="de-AT" sz="2600" dirty="0" err="1"/>
                  <a:t>Append</a:t>
                </a:r>
                <a:endParaRPr lang="de-AT" sz="2600" dirty="0"/>
              </a:p>
              <a:p>
                <a:pPr marL="1037428" lvl="1" indent="-514350">
                  <a:spcBef>
                    <a:spcPts val="1000"/>
                  </a:spcBef>
                  <a:buSzPts val="2600"/>
                  <a:buFont typeface="+mj-lt"/>
                  <a:buAutoNum type="arabicPeriod"/>
                </a:pPr>
                <a:r>
                  <a:rPr lang="de-AT" sz="2600" dirty="0"/>
                  <a:t>Sample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1,…,</m:t>
                        </m:r>
                        <m:sSub>
                          <m:sSubPr>
                            <m:ctrlPr>
                              <a:rPr lang="de-AT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de-AT" sz="26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𝐼𝑛𝑠𝑒𝑟𝑡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𝑅𝑒𝑚𝑜𝑣𝑒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𝐶h𝑎𝑛𝑔𝑒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𝐴𝑝𝑝𝑒𝑛𝑑</m:t>
                        </m:r>
                      </m:e>
                    </m:d>
                  </m:oMath>
                </a14:m>
                <a:endParaRPr lang="de-AT" sz="2600" dirty="0"/>
              </a:p>
              <a:p>
                <a:pPr marL="1037428" lvl="1" indent="-514350">
                  <a:spcBef>
                    <a:spcPts val="1000"/>
                  </a:spcBef>
                  <a:buSzPts val="2600"/>
                  <a:buFont typeface="+mj-lt"/>
                  <a:buAutoNum type="arabicPeriod"/>
                </a:pPr>
                <a:r>
                  <a:rPr lang="de-AT" sz="2600" dirty="0"/>
                  <a:t> </a:t>
                </a:r>
                <a:r>
                  <a:rPr lang="en-US" sz="2600" dirty="0"/>
                  <a:t>Apply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600" b="0" i="0" smtClean="0">
                        <a:latin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sz="2600" b="0" dirty="0"/>
                  <a:t> with length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600" b="0" dirty="0"/>
                  <a:t> to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2600" b="0" dirty="0"/>
                  <a:t> to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endParaRPr lang="en-US" sz="2600" b="0" dirty="0"/>
              </a:p>
              <a:p>
                <a:pPr marL="1037428" lvl="1" indent="-514350">
                  <a:spcBef>
                    <a:spcPts val="1000"/>
                  </a:spcBef>
                  <a:buSzPts val="2600"/>
                  <a:buFont typeface="+mj-lt"/>
                  <a:buAutoNum type="arabicPeriod"/>
                </a:pPr>
                <a:r>
                  <a:rPr lang="en-US" sz="2600" dirty="0"/>
                  <a:t>Stop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𝑠𝑡𝑜𝑝</m:t>
                        </m:r>
                      </m:sub>
                    </m:sSub>
                  </m:oMath>
                </a14:m>
                <a:r>
                  <a:rPr lang="de-AT" sz="2600" dirty="0"/>
                  <a:t>, </a:t>
                </a:r>
                <a:r>
                  <a:rPr lang="de-AT" sz="2600" dirty="0" err="1"/>
                  <a:t>go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to</a:t>
                </a:r>
                <a:r>
                  <a:rPr lang="de-AT" sz="2600" dirty="0"/>
                  <a:t> </a:t>
                </a:r>
                <a:r>
                  <a:rPr lang="de-AT" sz="2600" dirty="0" err="1"/>
                  <a:t>step</a:t>
                </a:r>
                <a:r>
                  <a:rPr lang="de-AT" sz="2600" dirty="0"/>
                  <a:t> 1 </a:t>
                </a:r>
                <a:r>
                  <a:rPr lang="de-AT" sz="2600" dirty="0" err="1"/>
                  <a:t>otherwise</a:t>
                </a:r>
                <a:endParaRPr lang="de-AT" sz="2600" dirty="0"/>
              </a:p>
              <a:p>
                <a:pPr marL="1037428" lvl="1" indent="-514350">
                  <a:spcBef>
                    <a:spcPts val="1000"/>
                  </a:spcBef>
                  <a:buSzPts val="2600"/>
                  <a:buFont typeface="+mj-lt"/>
                  <a:buAutoNum type="arabicPeriod"/>
                </a:pPr>
                <a:endParaRPr lang="de-AT" sz="2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256860-C0EB-A086-EF54-9B5C7AA71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50" y="4144686"/>
                <a:ext cx="11562312" cy="2636747"/>
              </a:xfrm>
              <a:prstGeom prst="rect">
                <a:avLst/>
              </a:prstGeom>
              <a:blipFill>
                <a:blip r:embed="rId5"/>
                <a:stretch>
                  <a:fillRect l="-219" t="-1923"/>
                </a:stretch>
              </a:blipFill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391B7CC-0B79-ADC2-5ABA-7812C364A1A8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GB" sz="1800" dirty="0"/>
              <a:t>f</a:t>
            </a:r>
            <a:r>
              <a:rPr lang="en-AT" sz="1800" dirty="0"/>
              <a:t>ilipcano.org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9759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Fuzz </a:t>
            </a:r>
            <a:r>
              <a:rPr lang="de-AT" b="1" dirty="0" err="1"/>
              <a:t>traces</a:t>
            </a:r>
            <a:r>
              <a:rPr lang="de-AT" b="1" dirty="0"/>
              <a:t>: Fitness </a:t>
            </a:r>
            <a:r>
              <a:rPr lang="de-AT" b="1" dirty="0" err="1"/>
              <a:t>criteria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11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64;g1b2876d289f_0_135">
                <a:extLst>
                  <a:ext uri="{FF2B5EF4-FFF2-40B4-BE49-F238E27FC236}">
                    <a16:creationId xmlns:a16="http://schemas.microsoft.com/office/drawing/2014/main" id="{0AABAEEA-545A-04C7-A4CE-AF5B8C8777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4744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63500" lvl="0" indent="0" algn="l" rtl="0">
                  <a:spcBef>
                    <a:spcPts val="1000"/>
                  </a:spcBef>
                  <a:spcAft>
                    <a:spcPts val="0"/>
                  </a:spcAft>
                  <a:buSzPts val="2600"/>
                </a:pPr>
                <a:r>
                  <a:rPr lang="de-AT" sz="2600" dirty="0"/>
                  <a:t>A </a:t>
                </a:r>
                <a:r>
                  <a:rPr lang="de-AT" sz="2600" dirty="0" err="1"/>
                  <a:t>unifying</a:t>
                </a:r>
                <a:r>
                  <a:rPr lang="de-AT" sz="2600" dirty="0"/>
                  <a:t> </a:t>
                </a:r>
                <a:r>
                  <a:rPr lang="de-AT" sz="2600" dirty="0" err="1"/>
                  <a:t>fitness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criterion</a:t>
                </a:r>
                <a:r>
                  <a:rPr lang="de-AT" sz="2600" dirty="0"/>
                  <a:t> </a:t>
                </a:r>
                <a:r>
                  <a:rPr lang="de-AT" sz="2600" dirty="0" err="1"/>
                  <a:t>for</a:t>
                </a:r>
                <a:r>
                  <a:rPr lang="de-AT" sz="2600" dirty="0"/>
                  <a:t> </a:t>
                </a:r>
                <a:r>
                  <a:rPr lang="de-AT" sz="2600" dirty="0" err="1"/>
                  <a:t>fuzz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traces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is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defined</a:t>
                </a:r>
                <a:r>
                  <a:rPr lang="de-AT" sz="2600" dirty="0"/>
                  <a:t> in </a:t>
                </a:r>
                <a:r>
                  <a:rPr lang="de-AT" sz="2600" dirty="0" err="1"/>
                  <a:t>terms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of</a:t>
                </a:r>
                <a:endParaRPr lang="de-AT" sz="2600" dirty="0"/>
              </a:p>
              <a:p>
                <a:pPr marL="63500" lvl="0" indent="0" algn="l" rtl="0">
                  <a:spcBef>
                    <a:spcPts val="1000"/>
                  </a:spcBef>
                  <a:spcAft>
                    <a:spcPts val="0"/>
                  </a:spcAft>
                  <a:buSzPts val="2600"/>
                </a:pPr>
                <a:endParaRPr lang="de-AT" sz="2600" dirty="0"/>
              </a:p>
              <a:p>
                <a:pPr marL="457200" lvl="0" indent="-393700" algn="l" rtl="0"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:r>
                  <a:rPr lang="de-AT" sz="2600" dirty="0"/>
                  <a:t>Positive </a:t>
                </a:r>
                <a:r>
                  <a:rPr lang="de-AT" sz="2600" dirty="0" err="1"/>
                  <a:t>reward</a:t>
                </a:r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</m:oMath>
                </a14:m>
                <a:endParaRPr lang="de-AT" sz="2600" dirty="0"/>
              </a:p>
              <a:p>
                <a:pPr marL="457200" lvl="0" indent="-393700" algn="l" rtl="0"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:r>
                  <a:rPr lang="de-AT" sz="2600" dirty="0"/>
                  <a:t>Negative </a:t>
                </a:r>
                <a:r>
                  <a:rPr lang="de-AT" sz="2600" dirty="0" err="1"/>
                  <a:t>reward</a:t>
                </a:r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𝑛𝑒𝑔</m:t>
                        </m:r>
                      </m:sub>
                    </m:sSub>
                  </m:oMath>
                </a14:m>
                <a:endParaRPr lang="de-AT" sz="2600" dirty="0"/>
              </a:p>
              <a:p>
                <a:pPr marL="457200" lvl="0" indent="-393700" algn="l" rtl="0"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:r>
                  <a:rPr lang="de-AT" sz="2600" dirty="0"/>
                  <a:t>Coverage </a:t>
                </a:r>
                <a:r>
                  <a:rPr lang="de-AT" sz="2600" dirty="0" err="1"/>
                  <a:t>fitness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term</a:t>
                </a:r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de-AT" sz="2600" dirty="0"/>
                  <a:t>: </a:t>
                </a:r>
                <a:r>
                  <a:rPr lang="de-AT" sz="2600" dirty="0" err="1"/>
                  <a:t>how</a:t>
                </a:r>
                <a:r>
                  <a:rPr lang="de-AT" sz="2600" dirty="0"/>
                  <a:t> </a:t>
                </a:r>
                <a:r>
                  <a:rPr lang="de-AT" sz="2600" dirty="0" err="1"/>
                  <a:t>many</a:t>
                </a:r>
                <a:r>
                  <a:rPr lang="de-AT" sz="2600" dirty="0"/>
                  <a:t> </a:t>
                </a:r>
                <a:r>
                  <a:rPr lang="de-AT" sz="2600" dirty="0" err="1"/>
                  <a:t>newly</a:t>
                </a:r>
                <a:r>
                  <a:rPr lang="de-AT" sz="2600" dirty="0"/>
                  <a:t> </a:t>
                </a:r>
                <a:r>
                  <a:rPr lang="de-AT" sz="2600" dirty="0" err="1"/>
                  <a:t>visited</a:t>
                </a:r>
                <a:r>
                  <a:rPr lang="de-AT" sz="2600" dirty="0"/>
                  <a:t> </a:t>
                </a:r>
                <a:r>
                  <a:rPr lang="de-AT" sz="2600" dirty="0" err="1"/>
                  <a:t>states</a:t>
                </a:r>
                <a:r>
                  <a:rPr lang="de-AT" sz="2600" dirty="0"/>
                  <a:t>*</a:t>
                </a:r>
              </a:p>
              <a:p>
                <a:pPr marL="457200" lvl="0" indent="-393700" algn="l" rtl="0"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:endParaRPr lang="de-AT" sz="2600" dirty="0"/>
              </a:p>
              <a:p>
                <a:pPr marL="63500" lvl="0" indent="0">
                  <a:spcBef>
                    <a:spcPts val="1000"/>
                  </a:spcBef>
                  <a:buSzPts val="2600"/>
                </a:pP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6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𝑐𝑜𝑣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e-A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·</m:t>
                    </m:r>
                    <m:sSub>
                      <m:sSubPr>
                        <m:ctrlPr>
                          <a:rPr lang="de-A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𝑛𝑒𝑔</m:t>
                        </m:r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(1−|</m:t>
                    </m:r>
                    <m:sSub>
                      <m:sSubPr>
                        <m:ctrlPr>
                          <a:rPr lang="de-A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𝑛𝑒𝑔</m:t>
                        </m:r>
                      </m:sub>
                    </m:sSub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de-AT" sz="2600" dirty="0"/>
                  <a:t>|)</a:t>
                </a:r>
              </a:p>
            </p:txBody>
          </p:sp>
        </mc:Choice>
        <mc:Fallback>
          <p:sp>
            <p:nvSpPr>
              <p:cNvPr id="6" name="Google Shape;164;g1b2876d289f_0_135">
                <a:extLst>
                  <a:ext uri="{FF2B5EF4-FFF2-40B4-BE49-F238E27FC236}">
                    <a16:creationId xmlns:a16="http://schemas.microsoft.com/office/drawing/2014/main" id="{0AABAEEA-545A-04C7-A4CE-AF5B8C8777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4744796"/>
              </a:xfrm>
              <a:prstGeom prst="rect">
                <a:avLst/>
              </a:prstGeom>
              <a:blipFill>
                <a:blip r:embed="rId4"/>
                <a:stretch>
                  <a:fillRect l="-10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A4869C8-DE28-B8EF-44A0-59FBFF9847E3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* It’s a bit more complicated</a:t>
            </a:r>
          </a:p>
        </p:txBody>
      </p:sp>
      <p:pic>
        <p:nvPicPr>
          <p:cNvPr id="4" name="Picture 3" descr="A person lifting weights with a cartoon character&#10;&#10;Description automatically generated">
            <a:extLst>
              <a:ext uri="{FF2B5EF4-FFF2-40B4-BE49-F238E27FC236}">
                <a16:creationId xmlns:a16="http://schemas.microsoft.com/office/drawing/2014/main" id="{84A7C4E4-4F0B-91FA-F2FB-14B509958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6988" y="4511276"/>
            <a:ext cx="2127262" cy="22158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42196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Robust Performance </a:t>
            </a:r>
            <a:r>
              <a:rPr lang="de-AT" b="1" dirty="0" err="1"/>
              <a:t>Testing</a:t>
            </a:r>
            <a:r>
              <a:rPr lang="de-AT" b="1" dirty="0"/>
              <a:t> - </a:t>
            </a:r>
            <a:r>
              <a:rPr lang="de-AT" b="1" dirty="0" err="1"/>
              <a:t>Results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12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20AFFA-73EC-8DC1-C16C-66ED33A31F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0"/>
          <a:stretch/>
        </p:blipFill>
        <p:spPr>
          <a:xfrm>
            <a:off x="1672204" y="2905246"/>
            <a:ext cx="8905547" cy="4409954"/>
          </a:xfrm>
          <a:prstGeom prst="rect">
            <a:avLst/>
          </a:prstGeom>
        </p:spPr>
      </p:pic>
      <p:sp>
        <p:nvSpPr>
          <p:cNvPr id="7" name="Google Shape;164;g1b2876d289f_0_135">
            <a:extLst>
              <a:ext uri="{FF2B5EF4-FFF2-40B4-BE49-F238E27FC236}">
                <a16:creationId xmlns:a16="http://schemas.microsoft.com/office/drawing/2014/main" id="{69CFB75B-912F-3B42-F364-0C4E24199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11959200" cy="141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Average </a:t>
            </a:r>
            <a:r>
              <a:rPr lang="de-AT" sz="2600" dirty="0" err="1"/>
              <a:t>accumulated</a:t>
            </a:r>
            <a:r>
              <a:rPr lang="de-AT" sz="2600" dirty="0"/>
              <a:t> </a:t>
            </a:r>
            <a:r>
              <a:rPr lang="de-AT" sz="2600" dirty="0" err="1"/>
              <a:t>reward</a:t>
            </a:r>
            <a:r>
              <a:rPr lang="de-AT" sz="2600" dirty="0"/>
              <a:t> </a:t>
            </a:r>
            <a:r>
              <a:rPr lang="de-AT" sz="2600" dirty="0" err="1"/>
              <a:t>of</a:t>
            </a:r>
            <a:r>
              <a:rPr lang="de-AT" sz="2600" dirty="0"/>
              <a:t> </a:t>
            </a:r>
            <a:r>
              <a:rPr lang="de-AT" sz="2600" dirty="0" err="1"/>
              <a:t>fuzz</a:t>
            </a:r>
            <a:r>
              <a:rPr lang="de-AT" sz="2600" dirty="0"/>
              <a:t> </a:t>
            </a:r>
            <a:r>
              <a:rPr lang="de-AT" sz="2600" dirty="0" err="1"/>
              <a:t>traces</a:t>
            </a:r>
            <a:r>
              <a:rPr lang="de-AT" sz="2600" dirty="0"/>
              <a:t> </a:t>
            </a:r>
            <a:r>
              <a:rPr lang="de-AT" sz="2600" dirty="0" err="1"/>
              <a:t>serves</a:t>
            </a:r>
            <a:r>
              <a:rPr lang="de-AT" sz="2600" dirty="0"/>
              <a:t> </a:t>
            </a:r>
            <a:r>
              <a:rPr lang="de-AT" sz="2600" dirty="0" err="1"/>
              <a:t>as</a:t>
            </a:r>
            <a:r>
              <a:rPr lang="de-AT" sz="2600" dirty="0"/>
              <a:t> benchmark</a:t>
            </a:r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Only</a:t>
            </a:r>
            <a:r>
              <a:rPr lang="de-AT" sz="2600" dirty="0"/>
              <a:t> </a:t>
            </a:r>
            <a:r>
              <a:rPr lang="de-AT" sz="2600" dirty="0" err="1"/>
              <a:t>the</a:t>
            </a:r>
            <a:r>
              <a:rPr lang="de-AT" sz="2600" dirty="0"/>
              <a:t> </a:t>
            </a:r>
            <a:r>
              <a:rPr lang="de-AT" sz="2600" dirty="0" err="1"/>
              <a:t>agent</a:t>
            </a:r>
            <a:r>
              <a:rPr lang="de-AT" sz="2600" dirty="0"/>
              <a:t> </a:t>
            </a:r>
            <a:r>
              <a:rPr lang="de-AT" sz="2600" dirty="0" err="1"/>
              <a:t>with</a:t>
            </a:r>
            <a:r>
              <a:rPr lang="de-AT" sz="2600" dirty="0"/>
              <a:t> </a:t>
            </a:r>
            <a:r>
              <a:rPr lang="de-AT" sz="2600" dirty="0" err="1"/>
              <a:t>reduced</a:t>
            </a:r>
            <a:r>
              <a:rPr lang="de-AT" sz="2600" dirty="0"/>
              <a:t> </a:t>
            </a:r>
            <a:r>
              <a:rPr lang="de-AT" sz="2600" dirty="0" err="1"/>
              <a:t>movement</a:t>
            </a:r>
            <a:r>
              <a:rPr lang="de-AT" sz="2600" dirty="0"/>
              <a:t> </a:t>
            </a:r>
            <a:r>
              <a:rPr lang="de-AT" sz="2600" dirty="0" err="1"/>
              <a:t>reaches</a:t>
            </a:r>
            <a:r>
              <a:rPr lang="de-AT" sz="2600" dirty="0"/>
              <a:t> </a:t>
            </a:r>
            <a:r>
              <a:rPr lang="de-AT" sz="2600" dirty="0" err="1"/>
              <a:t>benchmark‘s</a:t>
            </a:r>
            <a:r>
              <a:rPr lang="de-AT" sz="2600" dirty="0"/>
              <a:t> </a:t>
            </a:r>
            <a:r>
              <a:rPr lang="de-AT" sz="2600" dirty="0" err="1"/>
              <a:t>performance</a:t>
            </a:r>
            <a:endParaRPr lang="de-AT" sz="2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7956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Safety</a:t>
            </a:r>
            <a:r>
              <a:rPr lang="de-AT" b="1" dirty="0"/>
              <a:t> </a:t>
            </a:r>
            <a:r>
              <a:rPr lang="de-AT" b="1" dirty="0" err="1"/>
              <a:t>vs</a:t>
            </a:r>
            <a:r>
              <a:rPr lang="de-AT" b="1" dirty="0"/>
              <a:t> Performance - </a:t>
            </a:r>
            <a:r>
              <a:rPr lang="de-AT" b="1" dirty="0" err="1"/>
              <a:t>Results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13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sp>
        <p:nvSpPr>
          <p:cNvPr id="7" name="Google Shape;164;g1b2876d289f_0_135">
            <a:extLst>
              <a:ext uri="{FF2B5EF4-FFF2-40B4-BE49-F238E27FC236}">
                <a16:creationId xmlns:a16="http://schemas.microsoft.com/office/drawing/2014/main" id="{69CFB75B-912F-3B42-F364-0C4E24199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11959200" cy="1417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Discrepancies</a:t>
            </a:r>
            <a:r>
              <a:rPr lang="de-AT" sz="2600" dirty="0"/>
              <a:t> in </a:t>
            </a:r>
            <a:r>
              <a:rPr lang="de-AT" sz="2600" dirty="0" err="1"/>
              <a:t>safety</a:t>
            </a:r>
            <a:r>
              <a:rPr lang="de-AT" sz="2600" dirty="0"/>
              <a:t> </a:t>
            </a:r>
            <a:r>
              <a:rPr lang="de-AT" sz="2600" dirty="0" err="1"/>
              <a:t>vs</a:t>
            </a:r>
            <a:r>
              <a:rPr lang="de-AT" sz="2600" dirty="0"/>
              <a:t> </a:t>
            </a:r>
            <a:r>
              <a:rPr lang="de-AT" sz="2600" dirty="0" err="1"/>
              <a:t>performance</a:t>
            </a:r>
            <a:r>
              <a:rPr lang="de-AT" sz="2600" dirty="0"/>
              <a:t> </a:t>
            </a:r>
            <a:r>
              <a:rPr lang="de-AT" sz="2600" dirty="0" err="1"/>
              <a:t>can</a:t>
            </a:r>
            <a:r>
              <a:rPr lang="de-AT" sz="2600" dirty="0"/>
              <a:t> </a:t>
            </a:r>
            <a:r>
              <a:rPr lang="de-AT" sz="2600" dirty="0" err="1"/>
              <a:t>point</a:t>
            </a:r>
            <a:r>
              <a:rPr lang="de-AT" sz="2600" dirty="0"/>
              <a:t> out </a:t>
            </a:r>
            <a:r>
              <a:rPr lang="de-AT" sz="2600" dirty="0" err="1"/>
              <a:t>to</a:t>
            </a:r>
            <a:r>
              <a:rPr lang="de-AT" sz="2600" dirty="0"/>
              <a:t> </a:t>
            </a:r>
            <a:r>
              <a:rPr lang="de-AT" sz="2600" dirty="0" err="1"/>
              <a:t>issues</a:t>
            </a:r>
            <a:r>
              <a:rPr lang="de-AT" sz="2600" dirty="0"/>
              <a:t> in </a:t>
            </a:r>
            <a:r>
              <a:rPr lang="de-AT" sz="2600" dirty="0" err="1"/>
              <a:t>the</a:t>
            </a:r>
            <a:r>
              <a:rPr lang="de-AT" sz="2600" dirty="0"/>
              <a:t> </a:t>
            </a:r>
            <a:r>
              <a:rPr lang="de-AT" sz="2600" dirty="0" err="1"/>
              <a:t>reward</a:t>
            </a:r>
            <a:r>
              <a:rPr lang="de-AT" sz="2600" dirty="0"/>
              <a:t> </a:t>
            </a:r>
            <a:r>
              <a:rPr lang="de-AT" sz="2600" dirty="0" err="1"/>
              <a:t>function</a:t>
            </a:r>
            <a:r>
              <a:rPr lang="de-AT" sz="2600" dirty="0"/>
              <a:t>, </a:t>
            </a:r>
            <a:r>
              <a:rPr lang="de-AT" sz="2600" dirty="0" err="1"/>
              <a:t>although</a:t>
            </a:r>
            <a:r>
              <a:rPr lang="de-AT" sz="2600" dirty="0"/>
              <a:t> </a:t>
            </a:r>
            <a:r>
              <a:rPr lang="de-AT" sz="2600" dirty="0" err="1"/>
              <a:t>we</a:t>
            </a:r>
            <a:r>
              <a:rPr lang="de-AT" sz="2600" dirty="0"/>
              <a:t> do not find </a:t>
            </a:r>
            <a:r>
              <a:rPr lang="de-AT" sz="2600" dirty="0" err="1"/>
              <a:t>them</a:t>
            </a:r>
            <a:r>
              <a:rPr lang="de-AT" sz="2600" dirty="0"/>
              <a:t> in </a:t>
            </a:r>
            <a:r>
              <a:rPr lang="de-AT" sz="2600" dirty="0" err="1"/>
              <a:t>our</a:t>
            </a:r>
            <a:r>
              <a:rPr lang="de-AT" sz="2600" dirty="0"/>
              <a:t> </a:t>
            </a:r>
            <a:r>
              <a:rPr lang="de-AT" sz="2600" dirty="0" err="1"/>
              <a:t>case</a:t>
            </a:r>
            <a:r>
              <a:rPr lang="de-AT" sz="26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9D30CE-1BC4-C02F-6948-E2954C19B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19" y="2905246"/>
            <a:ext cx="8008186" cy="39311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CB8312-962E-2CED-C3E0-56FC2F031864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GB" sz="1800" dirty="0"/>
              <a:t>f</a:t>
            </a:r>
            <a:r>
              <a:rPr lang="en-AT" sz="1800" dirty="0"/>
              <a:t>ilipcano.org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620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Conclusion</a:t>
            </a:r>
            <a:r>
              <a:rPr lang="de-AT" b="1" dirty="0"/>
              <a:t> and Future </a:t>
            </a:r>
            <a:r>
              <a:rPr lang="de-AT" b="1" dirty="0" err="1"/>
              <a:t>Directions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14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sp>
        <p:nvSpPr>
          <p:cNvPr id="7" name="Google Shape;164;g1b2876d289f_0_135">
            <a:extLst>
              <a:ext uri="{FF2B5EF4-FFF2-40B4-BE49-F238E27FC236}">
                <a16:creationId xmlns:a16="http://schemas.microsoft.com/office/drawing/2014/main" id="{69CFB75B-912F-3B42-F364-0C4E241998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11959200" cy="5005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First </a:t>
            </a:r>
            <a:r>
              <a:rPr lang="de-AT" sz="2600" dirty="0" err="1"/>
              <a:t>search-based</a:t>
            </a:r>
            <a:r>
              <a:rPr lang="de-AT" sz="2600" dirty="0"/>
              <a:t> </a:t>
            </a:r>
            <a:r>
              <a:rPr lang="de-AT" sz="2600" dirty="0" err="1"/>
              <a:t>testing</a:t>
            </a:r>
            <a:r>
              <a:rPr lang="de-AT" sz="2600" dirty="0"/>
              <a:t> </a:t>
            </a:r>
            <a:r>
              <a:rPr lang="de-AT" sz="2600" dirty="0" err="1"/>
              <a:t>framework</a:t>
            </a:r>
            <a:r>
              <a:rPr lang="de-AT" sz="2600" dirty="0"/>
              <a:t> </a:t>
            </a:r>
            <a:r>
              <a:rPr lang="de-AT" sz="2600" dirty="0" err="1"/>
              <a:t>for</a:t>
            </a:r>
            <a:r>
              <a:rPr lang="de-AT" sz="2600" dirty="0"/>
              <a:t> Reinforcement Learning</a:t>
            </a:r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Found</a:t>
            </a:r>
            <a:r>
              <a:rPr lang="de-AT" sz="2600" dirty="0"/>
              <a:t> </a:t>
            </a:r>
            <a:r>
              <a:rPr lang="de-AT" sz="2600" dirty="0" err="1"/>
              <a:t>safety</a:t>
            </a:r>
            <a:r>
              <a:rPr lang="de-AT" sz="2600" dirty="0"/>
              <a:t> </a:t>
            </a:r>
            <a:r>
              <a:rPr lang="de-AT" sz="2600" dirty="0" err="1"/>
              <a:t>violations</a:t>
            </a:r>
            <a:r>
              <a:rPr lang="de-AT" sz="2600" dirty="0"/>
              <a:t> </a:t>
            </a:r>
            <a:r>
              <a:rPr lang="de-AT" sz="2600" dirty="0" err="1"/>
              <a:t>of</a:t>
            </a:r>
            <a:r>
              <a:rPr lang="de-AT" sz="2600" dirty="0"/>
              <a:t> well-</a:t>
            </a:r>
            <a:r>
              <a:rPr lang="de-AT" sz="2600" dirty="0" err="1"/>
              <a:t>trained</a:t>
            </a:r>
            <a:r>
              <a:rPr lang="de-AT" sz="2600" dirty="0"/>
              <a:t> </a:t>
            </a:r>
            <a:r>
              <a:rPr lang="de-AT" sz="2600" dirty="0" err="1"/>
              <a:t>deep</a:t>
            </a:r>
            <a:r>
              <a:rPr lang="de-AT" sz="2600" dirty="0"/>
              <a:t> RL </a:t>
            </a:r>
            <a:r>
              <a:rPr lang="de-AT" sz="2600" dirty="0" err="1"/>
              <a:t>agents</a:t>
            </a:r>
            <a:endParaRPr lang="de-AT" sz="2600" dirty="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Applied </a:t>
            </a:r>
            <a:r>
              <a:rPr lang="de-AT" sz="2600" dirty="0" err="1"/>
              <a:t>for</a:t>
            </a:r>
            <a:r>
              <a:rPr lang="de-AT" sz="2600" dirty="0"/>
              <a:t> </a:t>
            </a:r>
            <a:r>
              <a:rPr lang="de-AT" sz="2600" dirty="0" err="1"/>
              <a:t>comparing</a:t>
            </a:r>
            <a:r>
              <a:rPr lang="de-AT" sz="2600" dirty="0"/>
              <a:t> </a:t>
            </a:r>
            <a:r>
              <a:rPr lang="de-AT" sz="2600" dirty="0" err="1"/>
              <a:t>performance</a:t>
            </a:r>
            <a:r>
              <a:rPr lang="de-AT" sz="2600" dirty="0"/>
              <a:t> </a:t>
            </a:r>
            <a:r>
              <a:rPr lang="de-AT" sz="2600" dirty="0" err="1"/>
              <a:t>of</a:t>
            </a:r>
            <a:r>
              <a:rPr lang="de-AT" sz="2600" dirty="0"/>
              <a:t> different </a:t>
            </a:r>
            <a:r>
              <a:rPr lang="de-AT" sz="2600" dirty="0" err="1"/>
              <a:t>agents</a:t>
            </a:r>
            <a:endParaRPr lang="de-AT" sz="2600" dirty="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Future/In-progress </a:t>
            </a:r>
            <a:r>
              <a:rPr lang="de-AT" sz="2600" dirty="0" err="1"/>
              <a:t>work</a:t>
            </a:r>
            <a:endParaRPr lang="de-AT" sz="2600" dirty="0"/>
          </a:p>
          <a:p>
            <a:pPr marL="916778" lvl="1" indent="-393700">
              <a:spcBef>
                <a:spcPts val="1000"/>
              </a:spcBef>
              <a:buSzPts val="2600"/>
              <a:buChar char="●"/>
            </a:pPr>
            <a:r>
              <a:rPr lang="de-AT" sz="2600" dirty="0"/>
              <a:t>Other </a:t>
            </a:r>
            <a:r>
              <a:rPr lang="de-AT" sz="2600" dirty="0" err="1"/>
              <a:t>fuzz</a:t>
            </a:r>
            <a:r>
              <a:rPr lang="de-AT" sz="2600" dirty="0"/>
              <a:t> </a:t>
            </a:r>
            <a:r>
              <a:rPr lang="de-AT" sz="2600" dirty="0" err="1"/>
              <a:t>testing</a:t>
            </a:r>
            <a:r>
              <a:rPr lang="de-AT" sz="2600" dirty="0"/>
              <a:t> </a:t>
            </a:r>
            <a:r>
              <a:rPr lang="de-AT" sz="2600" dirty="0" err="1"/>
              <a:t>approaches</a:t>
            </a:r>
            <a:endParaRPr lang="de-AT" sz="2600" dirty="0"/>
          </a:p>
          <a:p>
            <a:pPr marL="916778" lvl="1" indent="-393700">
              <a:spcBef>
                <a:spcPts val="1000"/>
              </a:spcBef>
              <a:buSzPts val="2600"/>
              <a:buChar char="●"/>
            </a:pPr>
            <a:r>
              <a:rPr lang="de-AT" sz="2600" dirty="0" err="1"/>
              <a:t>Combining</a:t>
            </a:r>
            <a:r>
              <a:rPr lang="de-AT" sz="2600" dirty="0"/>
              <a:t> </a:t>
            </a:r>
            <a:r>
              <a:rPr lang="de-AT" sz="2600" dirty="0" err="1"/>
              <a:t>testing</a:t>
            </a:r>
            <a:r>
              <a:rPr lang="de-AT" sz="2600" dirty="0"/>
              <a:t> </a:t>
            </a:r>
            <a:r>
              <a:rPr lang="de-AT" sz="2600" dirty="0" err="1"/>
              <a:t>with</a:t>
            </a:r>
            <a:r>
              <a:rPr lang="de-AT" sz="2600" dirty="0"/>
              <a:t> formal </a:t>
            </a:r>
            <a:r>
              <a:rPr lang="de-AT" sz="2600" dirty="0" err="1"/>
              <a:t>verification</a:t>
            </a:r>
            <a:endParaRPr lang="de-AT" sz="2600" dirty="0"/>
          </a:p>
          <a:p>
            <a:pPr marL="916778" lvl="1" indent="-393700">
              <a:spcBef>
                <a:spcPts val="1000"/>
              </a:spcBef>
              <a:buSzPts val="2600"/>
              <a:buChar char="●"/>
            </a:pPr>
            <a:r>
              <a:rPr lang="de-AT" sz="2600" dirty="0" err="1"/>
              <a:t>Combining</a:t>
            </a:r>
            <a:r>
              <a:rPr lang="de-AT" sz="2600" dirty="0"/>
              <a:t> </a:t>
            </a:r>
            <a:r>
              <a:rPr lang="de-AT" sz="2600" dirty="0" err="1"/>
              <a:t>testing</a:t>
            </a:r>
            <a:r>
              <a:rPr lang="de-AT" sz="2600" dirty="0"/>
              <a:t> </a:t>
            </a:r>
            <a:r>
              <a:rPr lang="de-AT" sz="2600" dirty="0" err="1"/>
              <a:t>with</a:t>
            </a:r>
            <a:r>
              <a:rPr lang="de-AT" sz="2600" dirty="0"/>
              <a:t> </a:t>
            </a:r>
            <a:r>
              <a:rPr lang="de-AT" sz="2600" dirty="0" err="1"/>
              <a:t>policy</a:t>
            </a:r>
            <a:r>
              <a:rPr lang="de-AT" sz="2600" dirty="0"/>
              <a:t> </a:t>
            </a:r>
            <a:r>
              <a:rPr lang="de-AT" sz="2600" dirty="0" err="1"/>
              <a:t>repair</a:t>
            </a:r>
            <a:endParaRPr lang="de-AT" sz="2600" dirty="0"/>
          </a:p>
        </p:txBody>
      </p:sp>
      <p:pic>
        <p:nvPicPr>
          <p:cNvPr id="8" name="Picture 7" descr="A cartoon character with a mustache and a mustache&#10;&#10;Description automatically generated">
            <a:extLst>
              <a:ext uri="{FF2B5EF4-FFF2-40B4-BE49-F238E27FC236}">
                <a16:creationId xmlns:a16="http://schemas.microsoft.com/office/drawing/2014/main" id="{0E0B2378-8387-69BD-FFC0-5A37F0F93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781" y="2436039"/>
            <a:ext cx="1928569" cy="4401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12EE9E-F52D-1635-26F1-60272B93C633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GB" sz="1800" dirty="0"/>
              <a:t>f</a:t>
            </a:r>
            <a:r>
              <a:rPr lang="en-AT" sz="1800" dirty="0"/>
              <a:t>ilipcano.org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3695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15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274FFB-2F4A-DC85-23A3-5BFEF0C86688}"/>
              </a:ext>
            </a:extLst>
          </p:cNvPr>
          <p:cNvSpPr txBox="1"/>
          <p:nvPr/>
        </p:nvSpPr>
        <p:spPr>
          <a:xfrm>
            <a:off x="0" y="6982247"/>
            <a:ext cx="12516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 has received funding from the European Union’s Horizon 2020 research and innovation programme under grant agreement Nº 956123 - FOCETA.</a:t>
            </a:r>
            <a:endParaRPr lang="en-AT" dirty="0"/>
          </a:p>
        </p:txBody>
      </p:sp>
      <p:pic>
        <p:nvPicPr>
          <p:cNvPr id="4" name="Picture 3" descr="A blue flag with yellow stars in the center&#10;&#10;Description automatically generated">
            <a:extLst>
              <a:ext uri="{FF2B5EF4-FFF2-40B4-BE49-F238E27FC236}">
                <a16:creationId xmlns:a16="http://schemas.microsoft.com/office/drawing/2014/main" id="{66C3F4FA-091C-05BE-86C4-6660E6D96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95" y="7005766"/>
            <a:ext cx="403219" cy="269871"/>
          </a:xfrm>
          <a:prstGeom prst="rect">
            <a:avLst/>
          </a:prstGeom>
        </p:spPr>
      </p:pic>
      <p:pic>
        <p:nvPicPr>
          <p:cNvPr id="6" name="Picture 5" descr="A blue and purple text on a black background&#10;&#10;Description automatically generated">
            <a:extLst>
              <a:ext uri="{FF2B5EF4-FFF2-40B4-BE49-F238E27FC236}">
                <a16:creationId xmlns:a16="http://schemas.microsoft.com/office/drawing/2014/main" id="{E9FC2686-D5E3-DBAB-2C89-9EBB2C8DC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18" y="5468434"/>
            <a:ext cx="2421825" cy="1332209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C3C1E-167B-8112-877D-576A0397C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354" y="1405955"/>
            <a:ext cx="3815796" cy="2553052"/>
          </a:xfrm>
        </p:spPr>
        <p:txBody>
          <a:bodyPr>
            <a:normAutofit/>
          </a:bodyPr>
          <a:lstStyle/>
          <a:p>
            <a:pPr algn="ctr"/>
            <a:r>
              <a:rPr lang="en-AT" sz="7200" dirty="0"/>
              <a:t>Thank you</a:t>
            </a:r>
          </a:p>
        </p:txBody>
      </p:sp>
      <p:pic>
        <p:nvPicPr>
          <p:cNvPr id="15" name="Picture 14" descr="A cartoon character of a person&#10;&#10;Description automatically generated">
            <a:extLst>
              <a:ext uri="{FF2B5EF4-FFF2-40B4-BE49-F238E27FC236}">
                <a16:creationId xmlns:a16="http://schemas.microsoft.com/office/drawing/2014/main" id="{2386F500-2E87-0FAE-139B-09BF8BE95A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6455" y="3287838"/>
            <a:ext cx="2825121" cy="3708653"/>
          </a:xfrm>
          <a:prstGeom prst="rect">
            <a:avLst/>
          </a:prstGeom>
        </p:spPr>
      </p:pic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E80B23A7-4B89-BCD4-3B90-E4B96FF89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9609"/>
          <a:stretch/>
        </p:blipFill>
        <p:spPr>
          <a:xfrm>
            <a:off x="5332793" y="772299"/>
            <a:ext cx="2561142" cy="2553052"/>
          </a:xfrm>
          <a:prstGeom prst="rect">
            <a:avLst/>
          </a:prstGeom>
        </p:spPr>
      </p:pic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9378BE96-288F-7227-0C2C-3ECBAE6F1A03}"/>
              </a:ext>
            </a:extLst>
          </p:cNvPr>
          <p:cNvSpPr txBox="1">
            <a:spLocks/>
          </p:cNvSpPr>
          <p:nvPr/>
        </p:nvSpPr>
        <p:spPr>
          <a:xfrm>
            <a:off x="8250092" y="3029184"/>
            <a:ext cx="4600901" cy="3393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AT" sz="7200" dirty="0"/>
              <a:t>for your attention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950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16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pic>
        <p:nvPicPr>
          <p:cNvPr id="4" name="Picture 3" descr="A blue flag with yellow stars in the center&#10;&#10;Description automatically generated">
            <a:extLst>
              <a:ext uri="{FF2B5EF4-FFF2-40B4-BE49-F238E27FC236}">
                <a16:creationId xmlns:a16="http://schemas.microsoft.com/office/drawing/2014/main" id="{66C3F4FA-091C-05BE-86C4-6660E6D96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95" y="7005766"/>
            <a:ext cx="403219" cy="269871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2CC3C1E-167B-8112-877D-576A0397C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9353" y="1317821"/>
            <a:ext cx="11939051" cy="2339779"/>
          </a:xfrm>
        </p:spPr>
        <p:txBody>
          <a:bodyPr>
            <a:normAutofit/>
          </a:bodyPr>
          <a:lstStyle/>
          <a:p>
            <a:pPr algn="ctr"/>
            <a:r>
              <a:rPr lang="en-AT" sz="7200" dirty="0"/>
              <a:t>Extra Slides</a:t>
            </a:r>
          </a:p>
        </p:txBody>
      </p:sp>
      <p:pic>
        <p:nvPicPr>
          <p:cNvPr id="15" name="Picture 14" descr="A cartoon character of a person&#10;&#10;Description automatically generated">
            <a:extLst>
              <a:ext uri="{FF2B5EF4-FFF2-40B4-BE49-F238E27FC236}">
                <a16:creationId xmlns:a16="http://schemas.microsoft.com/office/drawing/2014/main" id="{2386F500-2E87-0FAE-139B-09BF8BE95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347" y="3295006"/>
            <a:ext cx="2688106" cy="35287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7189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Super Mario Bros. </a:t>
            </a:r>
            <a:r>
              <a:rPr lang="de-AT" b="1" dirty="0" err="1"/>
              <a:t>as</a:t>
            </a:r>
            <a:r>
              <a:rPr lang="de-AT" b="1" dirty="0"/>
              <a:t> an RL Task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17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894A4-8A8A-98D7-B34E-C567FDC25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112" y="1489349"/>
            <a:ext cx="9230450" cy="54157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7457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Super Mario Bros. </a:t>
            </a:r>
            <a:r>
              <a:rPr lang="de-AT" b="1" dirty="0" err="1"/>
              <a:t>as</a:t>
            </a:r>
            <a:r>
              <a:rPr lang="de-AT" b="1" dirty="0"/>
              <a:t> an RL Task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18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09A019-D856-CDD3-2DCC-C104E3056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089" y="1403182"/>
            <a:ext cx="8634392" cy="54255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4845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Special Agent Mario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19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7B14F-93A4-E63D-81E4-34188F923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5894" y="1411738"/>
            <a:ext cx="9242706" cy="53414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804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Motivation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90A22-2025-51B4-33C8-FAF8EF2CEF45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Karakovskiy and Togelius., </a:t>
            </a:r>
            <a:r>
              <a:rPr lang="en-AT" sz="1800" i="1" dirty="0"/>
              <a:t>The mario AI benchmark competition,</a:t>
            </a:r>
            <a:r>
              <a:rPr lang="en-AT" sz="1800" dirty="0"/>
              <a:t> IEEE T-CIAG (Vol. 4, No. 1, pp. 55 - 67), 2012</a:t>
            </a:r>
          </a:p>
        </p:txBody>
      </p:sp>
      <p:sp>
        <p:nvSpPr>
          <p:cNvPr id="34" name="Google Shape;164;g1b2876d289f_0_135">
            <a:extLst>
              <a:ext uri="{FF2B5EF4-FFF2-40B4-BE49-F238E27FC236}">
                <a16:creationId xmlns:a16="http://schemas.microsoft.com/office/drawing/2014/main" id="{1DD9075B-6090-4654-E102-E7970A533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11959200" cy="296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📖 Simple </a:t>
            </a:r>
            <a:r>
              <a:rPr lang="de-AT" sz="2600" dirty="0" err="1"/>
              <a:t>solutions</a:t>
            </a:r>
            <a:r>
              <a:rPr lang="de-AT" sz="2600" dirty="0"/>
              <a:t> </a:t>
            </a:r>
            <a:r>
              <a:rPr lang="de-AT" sz="2600" dirty="0" err="1"/>
              <a:t>to</a:t>
            </a:r>
            <a:r>
              <a:rPr lang="de-AT" sz="2600" dirty="0"/>
              <a:t> </a:t>
            </a:r>
            <a:r>
              <a:rPr lang="de-AT" sz="2600" dirty="0" err="1"/>
              <a:t>reinforcement</a:t>
            </a:r>
            <a:r>
              <a:rPr lang="de-AT" sz="2600" dirty="0"/>
              <a:t> </a:t>
            </a:r>
            <a:r>
              <a:rPr lang="de-AT" sz="2600" dirty="0" err="1"/>
              <a:t>learning</a:t>
            </a:r>
            <a:r>
              <a:rPr lang="de-AT" sz="2600" dirty="0"/>
              <a:t> </a:t>
            </a:r>
            <a:r>
              <a:rPr lang="de-AT" sz="2600" dirty="0" err="1"/>
              <a:t>tasks</a:t>
            </a:r>
            <a:r>
              <a:rPr lang="de-AT" sz="2600" dirty="0"/>
              <a:t> </a:t>
            </a:r>
            <a:r>
              <a:rPr lang="de-AT" sz="2600" dirty="0" err="1"/>
              <a:t>exist</a:t>
            </a:r>
            <a:r>
              <a:rPr lang="de-AT" sz="2600" dirty="0"/>
              <a:t> </a:t>
            </a:r>
          </a:p>
          <a:p>
            <a:pPr marL="916778" lvl="1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de-AT" sz="2600" dirty="0"/>
              <a:t>⇨ Use </a:t>
            </a:r>
            <a:r>
              <a:rPr lang="de-AT" sz="2600" dirty="0" err="1"/>
              <a:t>them</a:t>
            </a:r>
            <a:r>
              <a:rPr lang="de-AT" sz="2600" dirty="0"/>
              <a:t> </a:t>
            </a:r>
            <a:r>
              <a:rPr lang="de-AT" sz="2600" dirty="0" err="1"/>
              <a:t>for</a:t>
            </a:r>
            <a:r>
              <a:rPr lang="de-AT" sz="2600" dirty="0"/>
              <a:t> </a:t>
            </a:r>
            <a:r>
              <a:rPr lang="de-AT" sz="2600" dirty="0" err="1"/>
              <a:t>testing</a:t>
            </a:r>
            <a:r>
              <a:rPr lang="de-AT" sz="2600" dirty="0"/>
              <a:t>!</a:t>
            </a:r>
          </a:p>
          <a:p>
            <a:pPr marL="457200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de-AT" sz="2600" dirty="0"/>
              <a:t>Reference trace </a:t>
            </a:r>
            <a:r>
              <a:rPr lang="de-AT" sz="2600" dirty="0" err="1"/>
              <a:t>for</a:t>
            </a:r>
            <a:r>
              <a:rPr lang="de-AT" sz="2600" dirty="0"/>
              <a:t> Super Mario Bros. </a:t>
            </a:r>
            <a:r>
              <a:rPr lang="de-AT" sz="2600" dirty="0" err="1"/>
              <a:t>obtained</a:t>
            </a:r>
            <a:r>
              <a:rPr lang="de-AT" sz="2600" dirty="0"/>
              <a:t> via </a:t>
            </a:r>
            <a:r>
              <a:rPr lang="de-AT" sz="2600" dirty="0" err="1"/>
              <a:t>search</a:t>
            </a:r>
            <a:endParaRPr lang="de-AT" sz="2600" dirty="0"/>
          </a:p>
          <a:p>
            <a:pPr marL="457200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de-AT" sz="2600" dirty="0"/>
              <a:t>First </a:t>
            </a:r>
            <a:r>
              <a:rPr lang="de-AT" sz="2600" dirty="0" err="1"/>
              <a:t>search-based</a:t>
            </a:r>
            <a:r>
              <a:rPr lang="de-AT" sz="2600" dirty="0"/>
              <a:t> </a:t>
            </a:r>
            <a:r>
              <a:rPr lang="de-AT" sz="2600" dirty="0" err="1"/>
              <a:t>testing</a:t>
            </a:r>
            <a:r>
              <a:rPr lang="de-AT" sz="2600" dirty="0"/>
              <a:t> </a:t>
            </a:r>
            <a:r>
              <a:rPr lang="de-AT" sz="2600" dirty="0" err="1"/>
              <a:t>for</a:t>
            </a:r>
            <a:r>
              <a:rPr lang="de-AT" sz="2600" dirty="0"/>
              <a:t> RL</a:t>
            </a:r>
            <a:endParaRPr lang="en-AT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611078-D43F-090C-ECE6-8208CAF6E1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" r="51854"/>
          <a:stretch/>
        </p:blipFill>
        <p:spPr>
          <a:xfrm>
            <a:off x="338965" y="4974800"/>
            <a:ext cx="12326869" cy="163984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More </a:t>
            </a:r>
            <a:r>
              <a:rPr lang="de-AT" b="1" dirty="0" err="1"/>
              <a:t>Safety</a:t>
            </a:r>
            <a:r>
              <a:rPr lang="de-AT" b="1" dirty="0"/>
              <a:t> </a:t>
            </a:r>
            <a:r>
              <a:rPr lang="de-AT" b="1" dirty="0" err="1"/>
              <a:t>Testing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20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B67EF-AEC9-1D0E-3F48-AA5892A65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841" y="1855334"/>
            <a:ext cx="9744389" cy="491868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284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More Robust Performance </a:t>
            </a:r>
            <a:r>
              <a:rPr lang="de-AT" b="1" dirty="0" err="1"/>
              <a:t>Results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21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B60760-D186-642A-A412-D228FBCEF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202" y="1520183"/>
            <a:ext cx="8275577" cy="54620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0619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Search-</a:t>
            </a:r>
            <a:r>
              <a:rPr lang="de-AT" b="1" dirty="0" err="1"/>
              <a:t>Based</a:t>
            </a:r>
            <a:r>
              <a:rPr lang="de-AT" b="1" dirty="0"/>
              <a:t> </a:t>
            </a:r>
            <a:r>
              <a:rPr lang="de-AT" b="1" dirty="0" err="1"/>
              <a:t>Testing</a:t>
            </a:r>
            <a:r>
              <a:rPr lang="de-AT" b="1" dirty="0"/>
              <a:t> </a:t>
            </a:r>
            <a:r>
              <a:rPr lang="de-AT" b="1" dirty="0" err="1"/>
              <a:t>of</a:t>
            </a:r>
            <a:r>
              <a:rPr lang="de-AT" b="1" dirty="0"/>
              <a:t> Reinforcement Learning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3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90A22-2025-51B4-33C8-FAF8EF2CEF45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Tappler et al., </a:t>
            </a:r>
            <a:r>
              <a:rPr lang="en-AT" sz="1800" i="1" dirty="0"/>
              <a:t>Search Based Testing of Reinforcement Learning,</a:t>
            </a:r>
            <a:r>
              <a:rPr lang="en-AT" sz="1800" dirty="0"/>
              <a:t> IJCAI, 2022</a:t>
            </a:r>
          </a:p>
        </p:txBody>
      </p:sp>
      <p:sp>
        <p:nvSpPr>
          <p:cNvPr id="2" name="Google Shape;178;g255133ad3c2_0_0">
            <a:extLst>
              <a:ext uri="{FF2B5EF4-FFF2-40B4-BE49-F238E27FC236}">
                <a16:creationId xmlns:a16="http://schemas.microsoft.com/office/drawing/2014/main" id="{DDDD6697-6180-E8BE-2635-6D7447BB87E1}"/>
              </a:ext>
            </a:extLst>
          </p:cNvPr>
          <p:cNvSpPr/>
          <p:nvPr/>
        </p:nvSpPr>
        <p:spPr>
          <a:xfrm>
            <a:off x="614251" y="1469835"/>
            <a:ext cx="11156700" cy="1759502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" lvl="0" algn="l" rtl="0">
              <a:spcBef>
                <a:spcPts val="1000"/>
              </a:spcBef>
              <a:spcAft>
                <a:spcPts val="0"/>
              </a:spcAft>
              <a:buSzPts val="2600"/>
            </a:pPr>
            <a:r>
              <a:rPr lang="de-AT" sz="2600" b="1" dirty="0"/>
              <a:t>Problems</a:t>
            </a:r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b="1" dirty="0" err="1"/>
              <a:t>Safety</a:t>
            </a:r>
            <a:r>
              <a:rPr lang="de-AT" sz="2600" b="1" dirty="0"/>
              <a:t>: </a:t>
            </a:r>
            <a:r>
              <a:rPr lang="de-AT" sz="2600" dirty="0"/>
              <a:t>Can a well-</a:t>
            </a:r>
            <a:r>
              <a:rPr lang="de-AT" sz="2600" dirty="0" err="1"/>
              <a:t>trained</a:t>
            </a:r>
            <a:r>
              <a:rPr lang="de-AT" sz="2600" dirty="0"/>
              <a:t> </a:t>
            </a:r>
            <a:r>
              <a:rPr lang="de-AT" sz="2600" dirty="0" err="1"/>
              <a:t>agent</a:t>
            </a:r>
            <a:r>
              <a:rPr lang="de-AT" sz="2600" dirty="0"/>
              <a:t> </a:t>
            </a:r>
            <a:r>
              <a:rPr lang="de-AT" sz="2600" dirty="0" err="1"/>
              <a:t>escape</a:t>
            </a:r>
            <a:r>
              <a:rPr lang="de-AT" sz="2600" dirty="0"/>
              <a:t> </a:t>
            </a:r>
            <a:r>
              <a:rPr lang="de-AT" sz="2600" dirty="0" err="1"/>
              <a:t>dangerous</a:t>
            </a:r>
            <a:r>
              <a:rPr lang="de-AT" sz="2600" dirty="0"/>
              <a:t> </a:t>
            </a:r>
            <a:r>
              <a:rPr lang="de-AT" sz="2600" dirty="0" err="1"/>
              <a:t>situations</a:t>
            </a:r>
            <a:r>
              <a:rPr lang="de-AT" sz="2600" dirty="0"/>
              <a:t>?</a:t>
            </a:r>
          </a:p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b="1" dirty="0" err="1"/>
              <a:t>Robustness</a:t>
            </a:r>
            <a:r>
              <a:rPr lang="de-AT" sz="2600" dirty="0"/>
              <a:t>: </a:t>
            </a:r>
            <a:r>
              <a:rPr lang="de-AT" sz="2600" dirty="0" err="1"/>
              <a:t>How</a:t>
            </a:r>
            <a:r>
              <a:rPr lang="de-AT" sz="2600" dirty="0"/>
              <a:t> </a:t>
            </a:r>
            <a:r>
              <a:rPr lang="de-AT" sz="2600" dirty="0" err="1"/>
              <a:t>does</a:t>
            </a:r>
            <a:r>
              <a:rPr lang="de-AT" sz="2600" dirty="0"/>
              <a:t> </a:t>
            </a:r>
            <a:r>
              <a:rPr lang="de-AT" sz="2600" dirty="0" err="1"/>
              <a:t>it</a:t>
            </a:r>
            <a:r>
              <a:rPr lang="de-AT" sz="2600" dirty="0"/>
              <a:t> perform </a:t>
            </a:r>
            <a:r>
              <a:rPr lang="de-AT" sz="2600" dirty="0" err="1"/>
              <a:t>starting</a:t>
            </a:r>
            <a:r>
              <a:rPr lang="de-AT" sz="2600" dirty="0"/>
              <a:t> </a:t>
            </a:r>
            <a:r>
              <a:rPr lang="de-AT" sz="2600" dirty="0" err="1"/>
              <a:t>from</a:t>
            </a:r>
            <a:r>
              <a:rPr lang="de-AT" sz="2600" dirty="0"/>
              <a:t> diverse </a:t>
            </a:r>
            <a:r>
              <a:rPr lang="de-AT" sz="2600" dirty="0" err="1"/>
              <a:t>sitautions</a:t>
            </a:r>
            <a:r>
              <a:rPr lang="de-AT" sz="2600" dirty="0"/>
              <a:t>?</a:t>
            </a:r>
            <a:endParaRPr lang="en-AT" sz="2600" dirty="0"/>
          </a:p>
        </p:txBody>
      </p:sp>
      <p:sp>
        <p:nvSpPr>
          <p:cNvPr id="6" name="Google Shape;178;g255133ad3c2_0_0">
            <a:extLst>
              <a:ext uri="{FF2B5EF4-FFF2-40B4-BE49-F238E27FC236}">
                <a16:creationId xmlns:a16="http://schemas.microsoft.com/office/drawing/2014/main" id="{A6B3E745-4E54-F1E4-7531-C9DAC41008CA}"/>
              </a:ext>
            </a:extLst>
          </p:cNvPr>
          <p:cNvSpPr/>
          <p:nvPr/>
        </p:nvSpPr>
        <p:spPr>
          <a:xfrm>
            <a:off x="614251" y="3634315"/>
            <a:ext cx="11156700" cy="1759502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63500" lvl="0" algn="l" rtl="0">
              <a:spcBef>
                <a:spcPts val="1000"/>
              </a:spcBef>
              <a:spcAft>
                <a:spcPts val="0"/>
              </a:spcAft>
              <a:buSzPts val="2600"/>
            </a:pPr>
            <a:r>
              <a:rPr lang="de-AT" sz="2600" b="1" dirty="0"/>
              <a:t>Solution: </a:t>
            </a:r>
            <a:r>
              <a:rPr lang="de-AT" sz="2600" dirty="0"/>
              <a:t>Search-</a:t>
            </a:r>
            <a:r>
              <a:rPr lang="de-AT" sz="2600" dirty="0" err="1"/>
              <a:t>based</a:t>
            </a:r>
            <a:r>
              <a:rPr lang="de-AT" sz="2600" dirty="0"/>
              <a:t> </a:t>
            </a:r>
            <a:r>
              <a:rPr lang="de-AT" sz="2600" dirty="0" err="1"/>
              <a:t>testing</a:t>
            </a:r>
            <a:r>
              <a:rPr lang="de-AT" sz="2600" dirty="0"/>
              <a:t> </a:t>
            </a:r>
            <a:r>
              <a:rPr lang="de-AT" sz="2600" dirty="0" err="1"/>
              <a:t>of</a:t>
            </a:r>
            <a:r>
              <a:rPr lang="de-AT" sz="2600" dirty="0"/>
              <a:t> an </a:t>
            </a:r>
            <a:r>
              <a:rPr lang="de-AT" sz="2600" dirty="0" err="1"/>
              <a:t>agent</a:t>
            </a:r>
            <a:r>
              <a:rPr lang="de-AT" sz="2600" dirty="0"/>
              <a:t> </a:t>
            </a:r>
            <a:r>
              <a:rPr lang="de-AT" sz="2600" dirty="0" err="1"/>
              <a:t>playing</a:t>
            </a:r>
            <a:r>
              <a:rPr lang="de-AT" sz="2600" dirty="0"/>
              <a:t> Super Mario Bros.</a:t>
            </a:r>
            <a:endParaRPr lang="de-AT" sz="2600" b="1" dirty="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Dangerous</a:t>
            </a:r>
            <a:r>
              <a:rPr lang="de-AT" sz="2600" dirty="0"/>
              <a:t> </a:t>
            </a:r>
            <a:r>
              <a:rPr lang="de-AT" sz="2600" dirty="0" err="1"/>
              <a:t>situations</a:t>
            </a:r>
            <a:r>
              <a:rPr lang="de-AT" sz="2600" dirty="0"/>
              <a:t> </a:t>
            </a:r>
            <a:r>
              <a:rPr lang="de-AT" sz="2600" dirty="0" err="1"/>
              <a:t>along</a:t>
            </a:r>
            <a:r>
              <a:rPr lang="de-AT" sz="2600" dirty="0"/>
              <a:t> </a:t>
            </a:r>
            <a:r>
              <a:rPr lang="de-AT" sz="2600" dirty="0" err="1"/>
              <a:t>the</a:t>
            </a:r>
            <a:r>
              <a:rPr lang="de-AT" sz="2600" dirty="0"/>
              <a:t> </a:t>
            </a:r>
            <a:r>
              <a:rPr lang="de-AT" sz="2600" dirty="0" err="1"/>
              <a:t>reference</a:t>
            </a:r>
            <a:r>
              <a:rPr lang="de-AT" sz="2600" dirty="0"/>
              <a:t> trace</a:t>
            </a:r>
          </a:p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Fuzz </a:t>
            </a:r>
            <a:r>
              <a:rPr lang="de-AT" sz="2600" dirty="0" err="1"/>
              <a:t>testing</a:t>
            </a:r>
            <a:r>
              <a:rPr lang="de-AT" sz="2600" dirty="0"/>
              <a:t> </a:t>
            </a:r>
            <a:r>
              <a:rPr lang="de-AT" sz="2600" dirty="0" err="1"/>
              <a:t>to</a:t>
            </a:r>
            <a:r>
              <a:rPr lang="de-AT" sz="2600" dirty="0"/>
              <a:t> </a:t>
            </a:r>
            <a:r>
              <a:rPr lang="de-AT" sz="2600" dirty="0" err="1"/>
              <a:t>create</a:t>
            </a:r>
            <a:r>
              <a:rPr lang="de-AT" sz="2600" dirty="0"/>
              <a:t> </a:t>
            </a:r>
            <a:r>
              <a:rPr lang="de-AT" sz="2600" dirty="0" err="1"/>
              <a:t>traces</a:t>
            </a:r>
            <a:r>
              <a:rPr lang="de-AT" sz="2600" dirty="0"/>
              <a:t> </a:t>
            </a:r>
            <a:r>
              <a:rPr lang="de-AT" sz="2600" dirty="0" err="1"/>
              <a:t>with</a:t>
            </a:r>
            <a:r>
              <a:rPr lang="de-AT" sz="2600" dirty="0"/>
              <a:t> high </a:t>
            </a:r>
            <a:r>
              <a:rPr lang="de-AT" sz="2600" dirty="0" err="1"/>
              <a:t>variability</a:t>
            </a:r>
            <a:endParaRPr lang="en-AT" sz="2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54D736-2DE2-D7E4-0599-0EA9701C3D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29" r="24099"/>
          <a:stretch/>
        </p:blipFill>
        <p:spPr>
          <a:xfrm>
            <a:off x="434941" y="5507125"/>
            <a:ext cx="12134917" cy="12224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8886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Search </a:t>
            </a:r>
            <a:r>
              <a:rPr lang="de-AT" b="1" dirty="0" err="1"/>
              <a:t>for</a:t>
            </a:r>
            <a:r>
              <a:rPr lang="de-AT" b="1" dirty="0"/>
              <a:t> Reference Trace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4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73B80-5836-70EE-38EA-D6EA00B3C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906" y="4083102"/>
            <a:ext cx="8790917" cy="2630214"/>
          </a:xfrm>
          <a:prstGeom prst="rect">
            <a:avLst/>
          </a:prstGeom>
        </p:spPr>
      </p:pic>
      <p:sp>
        <p:nvSpPr>
          <p:cNvPr id="6" name="Google Shape;164;g1b2876d289f_0_135">
            <a:extLst>
              <a:ext uri="{FF2B5EF4-FFF2-40B4-BE49-F238E27FC236}">
                <a16:creationId xmlns:a16="http://schemas.microsoft.com/office/drawing/2014/main" id="{0AABAEEA-545A-04C7-A4CE-AF5B8C877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11959200" cy="296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Depth-first </a:t>
            </a:r>
            <a:r>
              <a:rPr lang="de-AT" sz="2600" dirty="0" err="1"/>
              <a:t>search</a:t>
            </a:r>
            <a:r>
              <a:rPr lang="de-AT" sz="2600" dirty="0"/>
              <a:t> in </a:t>
            </a:r>
            <a:r>
              <a:rPr lang="de-AT" sz="2600" dirty="0" err="1"/>
              <a:t>the</a:t>
            </a:r>
            <a:r>
              <a:rPr lang="de-AT" sz="2600" dirty="0"/>
              <a:t> </a:t>
            </a:r>
            <a:r>
              <a:rPr lang="de-AT" sz="2600" dirty="0" err="1"/>
              <a:t>state</a:t>
            </a:r>
            <a:r>
              <a:rPr lang="de-AT" sz="2600" dirty="0"/>
              <a:t> </a:t>
            </a:r>
            <a:r>
              <a:rPr lang="de-AT" sz="2600" dirty="0" err="1"/>
              <a:t>space</a:t>
            </a:r>
            <a:endParaRPr lang="de-AT" sz="2600" dirty="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Basic </a:t>
            </a:r>
            <a:r>
              <a:rPr lang="de-AT" sz="2600" dirty="0" err="1"/>
              <a:t>principle</a:t>
            </a:r>
            <a:r>
              <a:rPr lang="de-AT" sz="2600" dirty="0"/>
              <a:t> in Super Mario Bros.</a:t>
            </a:r>
          </a:p>
          <a:p>
            <a:pPr marL="916778" lvl="1" indent="-393700">
              <a:spcBef>
                <a:spcPts val="1000"/>
              </a:spcBef>
              <a:buSzPts val="2600"/>
              <a:buChar char="●"/>
            </a:pPr>
            <a:r>
              <a:rPr lang="de-AT" sz="2600" dirty="0"/>
              <a:t>Run </a:t>
            </a:r>
            <a:r>
              <a:rPr lang="de-AT" sz="2600" dirty="0" err="1"/>
              <a:t>right</a:t>
            </a:r>
            <a:r>
              <a:rPr lang="de-AT" sz="2600" dirty="0"/>
              <a:t> </a:t>
            </a:r>
            <a:r>
              <a:rPr lang="de-AT" sz="2600" dirty="0" err="1"/>
              <a:t>until</a:t>
            </a:r>
            <a:r>
              <a:rPr lang="de-AT" sz="2600" dirty="0"/>
              <a:t> </a:t>
            </a:r>
            <a:r>
              <a:rPr lang="de-AT" sz="2600" dirty="0" err="1"/>
              <a:t>hitting</a:t>
            </a:r>
            <a:r>
              <a:rPr lang="de-AT" sz="2600" dirty="0"/>
              <a:t> </a:t>
            </a:r>
            <a:r>
              <a:rPr lang="de-AT" sz="2600" dirty="0" err="1"/>
              <a:t>issue</a:t>
            </a:r>
            <a:endParaRPr lang="de-AT" sz="2600" dirty="0"/>
          </a:p>
          <a:p>
            <a:pPr marL="916778" lvl="1" indent="-393700">
              <a:spcBef>
                <a:spcPts val="1000"/>
              </a:spcBef>
              <a:buSzPts val="2600"/>
              <a:buChar char="●"/>
            </a:pPr>
            <a:r>
              <a:rPr lang="de-AT" sz="2600" dirty="0"/>
              <a:t>Backtrack and </a:t>
            </a:r>
            <a:r>
              <a:rPr lang="de-AT" sz="2600" dirty="0" err="1"/>
              <a:t>try</a:t>
            </a:r>
            <a:r>
              <a:rPr lang="de-AT" sz="2600" dirty="0"/>
              <a:t> </a:t>
            </a:r>
            <a:r>
              <a:rPr lang="de-AT" sz="2600" dirty="0" err="1"/>
              <a:t>jumping</a:t>
            </a:r>
            <a:endParaRPr lang="de-AT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D626CF-5187-E117-285B-377AD2054EDB}"/>
              </a:ext>
            </a:extLst>
          </p:cNvPr>
          <p:cNvSpPr txBox="1"/>
          <p:nvPr/>
        </p:nvSpPr>
        <p:spPr>
          <a:xfrm>
            <a:off x="8987596" y="1566477"/>
            <a:ext cx="3432039" cy="2018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200" dirty="0">
                <a:solidFill>
                  <a:srgbClr val="941100"/>
                </a:solidFill>
              </a:rPr>
              <a:t>R</a:t>
            </a:r>
            <a:r>
              <a:rPr lang="en-AT" sz="2200" dirty="0">
                <a:solidFill>
                  <a:srgbClr val="941100"/>
                </a:solidFill>
              </a:rPr>
              <a:t>ed – Bad states</a:t>
            </a:r>
          </a:p>
          <a:p>
            <a:pPr>
              <a:lnSpc>
                <a:spcPct val="200000"/>
              </a:lnSpc>
            </a:pPr>
            <a:r>
              <a:rPr lang="en-AT" sz="2200" dirty="0">
                <a:solidFill>
                  <a:srgbClr val="228B21"/>
                </a:solidFill>
              </a:rPr>
              <a:t>Green – Target states</a:t>
            </a:r>
          </a:p>
          <a:p>
            <a:pPr>
              <a:lnSpc>
                <a:spcPct val="200000"/>
              </a:lnSpc>
            </a:pPr>
            <a:r>
              <a:rPr lang="en-AT" sz="2200" dirty="0">
                <a:solidFill>
                  <a:srgbClr val="1A86EF"/>
                </a:solidFill>
              </a:rPr>
              <a:t>Blue – Boundary states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FFD69-67B4-7674-2B67-00382472F828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GB" sz="1800" dirty="0"/>
              <a:t>f</a:t>
            </a:r>
            <a:r>
              <a:rPr lang="en-AT" sz="1800" dirty="0"/>
              <a:t>ilipcano.org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070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Search </a:t>
            </a:r>
            <a:r>
              <a:rPr lang="de-AT" b="1" dirty="0" err="1"/>
              <a:t>for</a:t>
            </a:r>
            <a:r>
              <a:rPr lang="de-AT" b="1" dirty="0"/>
              <a:t> Reference Trace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5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sp>
        <p:nvSpPr>
          <p:cNvPr id="6" name="Google Shape;164;g1b2876d289f_0_135">
            <a:extLst>
              <a:ext uri="{FF2B5EF4-FFF2-40B4-BE49-F238E27FC236}">
                <a16:creationId xmlns:a16="http://schemas.microsoft.com/office/drawing/2014/main" id="{0AABAEEA-545A-04C7-A4CE-AF5B8C877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6301" y="1433862"/>
            <a:ext cx="5844418" cy="1481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Depth-first </a:t>
            </a:r>
            <a:r>
              <a:rPr lang="de-AT" sz="2600" dirty="0" err="1"/>
              <a:t>search</a:t>
            </a:r>
            <a:r>
              <a:rPr lang="de-AT" sz="2600" dirty="0"/>
              <a:t> in </a:t>
            </a:r>
            <a:r>
              <a:rPr lang="de-AT" sz="2600" dirty="0" err="1"/>
              <a:t>the</a:t>
            </a:r>
            <a:r>
              <a:rPr lang="de-AT" sz="2600" dirty="0"/>
              <a:t> </a:t>
            </a:r>
            <a:r>
              <a:rPr lang="de-AT" sz="2600" dirty="0" err="1"/>
              <a:t>state</a:t>
            </a:r>
            <a:r>
              <a:rPr lang="de-AT" sz="2600" dirty="0"/>
              <a:t> </a:t>
            </a:r>
            <a:r>
              <a:rPr lang="de-AT" sz="2600" dirty="0" err="1"/>
              <a:t>space</a:t>
            </a:r>
            <a:endParaRPr lang="de-AT" sz="2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5CE993-E8DA-1AFF-04C1-EF70D5FF6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2904" y="3194613"/>
            <a:ext cx="9361026" cy="3918568"/>
          </a:xfrm>
          <a:prstGeom prst="rect">
            <a:avLst/>
          </a:prstGeom>
        </p:spPr>
      </p:pic>
      <p:sp>
        <p:nvSpPr>
          <p:cNvPr id="3" name="Google Shape;164;g1b2876d289f_0_135">
            <a:extLst>
              <a:ext uri="{FF2B5EF4-FFF2-40B4-BE49-F238E27FC236}">
                <a16:creationId xmlns:a16="http://schemas.microsoft.com/office/drawing/2014/main" id="{BB68F0E7-7751-50DD-1EA0-9389F564D6F1}"/>
              </a:ext>
            </a:extLst>
          </p:cNvPr>
          <p:cNvSpPr txBox="1">
            <a:spLocks/>
          </p:cNvSpPr>
          <p:nvPr/>
        </p:nvSpPr>
        <p:spPr>
          <a:xfrm>
            <a:off x="6854694" y="1433862"/>
            <a:ext cx="5844418" cy="1760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93700">
              <a:spcBef>
                <a:spcPts val="1000"/>
              </a:spcBef>
              <a:buSzPts val="2600"/>
              <a:buFont typeface="Arial"/>
              <a:buChar char="●"/>
            </a:pPr>
            <a:r>
              <a:rPr lang="de-AT" sz="2600" dirty="0"/>
              <a:t>Basic </a:t>
            </a:r>
            <a:r>
              <a:rPr lang="de-AT" sz="2600" dirty="0" err="1"/>
              <a:t>principle</a:t>
            </a:r>
            <a:r>
              <a:rPr lang="de-AT" sz="2600" dirty="0"/>
              <a:t> in Super Mario Bros.</a:t>
            </a:r>
          </a:p>
          <a:p>
            <a:pPr marL="916778" lvl="1" indent="-393700">
              <a:spcBef>
                <a:spcPts val="1000"/>
              </a:spcBef>
              <a:buSzPts val="2600"/>
              <a:buFont typeface="Noto Sans Symbols"/>
              <a:buChar char="●"/>
            </a:pPr>
            <a:r>
              <a:rPr lang="de-AT" sz="2600" dirty="0"/>
              <a:t>Run </a:t>
            </a:r>
            <a:r>
              <a:rPr lang="de-AT" sz="2600" dirty="0" err="1"/>
              <a:t>right</a:t>
            </a:r>
            <a:r>
              <a:rPr lang="de-AT" sz="2600" dirty="0"/>
              <a:t> </a:t>
            </a:r>
            <a:r>
              <a:rPr lang="de-AT" sz="2600" dirty="0" err="1"/>
              <a:t>until</a:t>
            </a:r>
            <a:r>
              <a:rPr lang="de-AT" sz="2600" dirty="0"/>
              <a:t> </a:t>
            </a:r>
            <a:r>
              <a:rPr lang="de-AT" sz="2600" dirty="0" err="1"/>
              <a:t>hitting</a:t>
            </a:r>
            <a:r>
              <a:rPr lang="de-AT" sz="2600" dirty="0"/>
              <a:t> </a:t>
            </a:r>
            <a:r>
              <a:rPr lang="de-AT" sz="2600" dirty="0" err="1"/>
              <a:t>issue</a:t>
            </a:r>
            <a:endParaRPr lang="de-AT" sz="2600" dirty="0"/>
          </a:p>
          <a:p>
            <a:pPr marL="916778" lvl="1" indent="-393700">
              <a:spcBef>
                <a:spcPts val="1000"/>
              </a:spcBef>
              <a:buSzPts val="2600"/>
              <a:buFont typeface="Noto Sans Symbols"/>
              <a:buChar char="●"/>
            </a:pPr>
            <a:r>
              <a:rPr lang="de-AT" sz="2600" dirty="0"/>
              <a:t>Backtrack and </a:t>
            </a:r>
            <a:r>
              <a:rPr lang="de-AT" sz="2600" dirty="0" err="1"/>
              <a:t>try</a:t>
            </a:r>
            <a:r>
              <a:rPr lang="de-AT" sz="2600" dirty="0"/>
              <a:t> </a:t>
            </a:r>
            <a:r>
              <a:rPr lang="de-AT" sz="2600" dirty="0" err="1"/>
              <a:t>jumping</a:t>
            </a:r>
            <a:endParaRPr lang="de-AT" sz="2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3CA6D-A878-5A32-0FAD-0FDA9099B72B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GB" sz="1800" dirty="0"/>
              <a:t>f</a:t>
            </a:r>
            <a:r>
              <a:rPr lang="en-AT" sz="1800" dirty="0"/>
              <a:t>ilipcano.org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842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Safety</a:t>
            </a:r>
            <a:r>
              <a:rPr lang="de-AT" b="1" dirty="0"/>
              <a:t> </a:t>
            </a:r>
            <a:r>
              <a:rPr lang="de-AT" b="1" dirty="0" err="1"/>
              <a:t>Testing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6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sp>
        <p:nvSpPr>
          <p:cNvPr id="6" name="Google Shape;164;g1b2876d289f_0_135">
            <a:extLst>
              <a:ext uri="{FF2B5EF4-FFF2-40B4-BE49-F238E27FC236}">
                <a16:creationId xmlns:a16="http://schemas.microsoft.com/office/drawing/2014/main" id="{0AABAEEA-545A-04C7-A4CE-AF5B8C877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11959200" cy="296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Bring </a:t>
            </a:r>
            <a:r>
              <a:rPr lang="de-AT" sz="2600" dirty="0" err="1"/>
              <a:t>agent</a:t>
            </a:r>
            <a:r>
              <a:rPr lang="de-AT" sz="2600" dirty="0"/>
              <a:t> </a:t>
            </a:r>
            <a:r>
              <a:rPr lang="de-AT" sz="2600" dirty="0" err="1"/>
              <a:t>to</a:t>
            </a:r>
            <a:r>
              <a:rPr lang="de-AT" sz="2600" dirty="0"/>
              <a:t> </a:t>
            </a:r>
            <a:r>
              <a:rPr lang="de-AT" sz="2600" dirty="0" err="1"/>
              <a:t>critical</a:t>
            </a:r>
            <a:r>
              <a:rPr lang="de-AT" sz="2600" dirty="0"/>
              <a:t> </a:t>
            </a:r>
            <a:r>
              <a:rPr lang="de-AT" sz="2600" dirty="0" err="1"/>
              <a:t>point</a:t>
            </a:r>
            <a:r>
              <a:rPr lang="de-AT" sz="2600" dirty="0"/>
              <a:t>, e.g., </a:t>
            </a:r>
            <a:r>
              <a:rPr lang="de-AT" sz="2600" dirty="0" err="1"/>
              <a:t>before</a:t>
            </a:r>
            <a:r>
              <a:rPr lang="de-AT" sz="2600" dirty="0"/>
              <a:t> a </a:t>
            </a:r>
            <a:r>
              <a:rPr lang="de-AT" sz="2600" dirty="0" err="1"/>
              <a:t>pit</a:t>
            </a:r>
            <a:r>
              <a:rPr lang="de-AT" sz="2600" dirty="0"/>
              <a:t> (</a:t>
            </a:r>
            <a:r>
              <a:rPr lang="de-AT" sz="2600" dirty="0" err="1"/>
              <a:t>boundary</a:t>
            </a:r>
            <a:r>
              <a:rPr lang="de-AT" sz="2600" dirty="0"/>
              <a:t> </a:t>
            </a:r>
            <a:r>
              <a:rPr lang="de-AT" sz="2600" dirty="0" err="1"/>
              <a:t>states</a:t>
            </a:r>
            <a:r>
              <a:rPr lang="de-AT" sz="2600" dirty="0"/>
              <a:t>)</a:t>
            </a:r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Let</a:t>
            </a:r>
            <a:r>
              <a:rPr lang="de-AT" sz="2600" dirty="0"/>
              <a:t> </a:t>
            </a:r>
            <a:r>
              <a:rPr lang="de-AT" sz="2600" dirty="0" err="1"/>
              <a:t>agent</a:t>
            </a:r>
            <a:r>
              <a:rPr lang="de-AT" sz="2600" dirty="0"/>
              <a:t> </a:t>
            </a:r>
            <a:r>
              <a:rPr lang="de-AT" sz="2600" dirty="0" err="1"/>
              <a:t>take</a:t>
            </a:r>
            <a:r>
              <a:rPr lang="de-AT" sz="2600" dirty="0"/>
              <a:t> </a:t>
            </a:r>
            <a:r>
              <a:rPr lang="de-AT" sz="2600" dirty="0" err="1"/>
              <a:t>control</a:t>
            </a:r>
            <a:endParaRPr lang="de-AT" sz="2600" dirty="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Increase</a:t>
            </a:r>
            <a:r>
              <a:rPr lang="de-AT" sz="2600" dirty="0"/>
              <a:t> </a:t>
            </a:r>
            <a:r>
              <a:rPr lang="de-AT" sz="2600" dirty="0" err="1"/>
              <a:t>coverage</a:t>
            </a:r>
            <a:r>
              <a:rPr lang="de-AT" sz="2600" dirty="0"/>
              <a:t> </a:t>
            </a:r>
            <a:r>
              <a:rPr lang="de-AT" sz="2600" dirty="0" err="1"/>
              <a:t>by</a:t>
            </a:r>
            <a:endParaRPr lang="de-AT" sz="2600" dirty="0"/>
          </a:p>
          <a:p>
            <a:pPr marL="916778" lvl="1" indent="-393700">
              <a:spcBef>
                <a:spcPts val="1000"/>
              </a:spcBef>
              <a:buSzPts val="2600"/>
              <a:buChar char="●"/>
            </a:pPr>
            <a:r>
              <a:rPr lang="de-AT" sz="2600" dirty="0" err="1"/>
              <a:t>Testing</a:t>
            </a:r>
            <a:r>
              <a:rPr lang="de-AT" sz="2600" dirty="0"/>
              <a:t> </a:t>
            </a:r>
            <a:r>
              <a:rPr lang="de-AT" sz="2600" dirty="0" err="1"/>
              <a:t>environment</a:t>
            </a:r>
            <a:r>
              <a:rPr lang="de-AT" sz="2600" dirty="0"/>
              <a:t> </a:t>
            </a:r>
            <a:r>
              <a:rPr lang="de-AT" sz="2600" dirty="0" err="1"/>
              <a:t>around</a:t>
            </a:r>
            <a:r>
              <a:rPr lang="de-AT" sz="2600" dirty="0"/>
              <a:t> </a:t>
            </a:r>
            <a:r>
              <a:rPr lang="de-AT" sz="2600" dirty="0" err="1"/>
              <a:t>critical</a:t>
            </a:r>
            <a:r>
              <a:rPr lang="de-AT" sz="2600" dirty="0"/>
              <a:t> </a:t>
            </a:r>
            <a:r>
              <a:rPr lang="de-AT" sz="2600" dirty="0" err="1"/>
              <a:t>points</a:t>
            </a:r>
            <a:endParaRPr lang="de-AT" sz="2600" dirty="0"/>
          </a:p>
          <a:p>
            <a:pPr marL="916778" lvl="1" indent="-393700">
              <a:spcBef>
                <a:spcPts val="1000"/>
              </a:spcBef>
              <a:buSzPts val="2600"/>
              <a:buChar char="●"/>
            </a:pPr>
            <a:r>
              <a:rPr lang="de-AT" sz="2600" dirty="0"/>
              <a:t>(</a:t>
            </a:r>
            <a:r>
              <a:rPr lang="de-AT" sz="2600" dirty="0" err="1"/>
              <a:t>Pairwise</a:t>
            </a:r>
            <a:r>
              <a:rPr lang="de-AT" sz="2600" dirty="0"/>
              <a:t>) </a:t>
            </a:r>
            <a:r>
              <a:rPr lang="de-AT" sz="2600" dirty="0" err="1"/>
              <a:t>combinations</a:t>
            </a:r>
            <a:r>
              <a:rPr lang="de-AT" sz="2600" dirty="0"/>
              <a:t> </a:t>
            </a:r>
            <a:r>
              <a:rPr lang="de-AT" sz="2600" dirty="0" err="1"/>
              <a:t>of</a:t>
            </a:r>
            <a:r>
              <a:rPr lang="de-AT" sz="2600" dirty="0"/>
              <a:t> </a:t>
            </a:r>
            <a:r>
              <a:rPr lang="de-AT" sz="2600"/>
              <a:t>actions</a:t>
            </a:r>
            <a:endParaRPr lang="de-AT" sz="2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687159-F911-B837-85D7-829C607631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85" r="23902"/>
          <a:stretch/>
        </p:blipFill>
        <p:spPr>
          <a:xfrm>
            <a:off x="382793" y="4879874"/>
            <a:ext cx="12441457" cy="17186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7B90F-A840-80FE-90C2-CAF59E670749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GB" sz="1800" dirty="0"/>
              <a:t>f</a:t>
            </a:r>
            <a:r>
              <a:rPr lang="en-AT" sz="1800" dirty="0"/>
              <a:t>ilipcano.org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7419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Safety</a:t>
            </a:r>
            <a:r>
              <a:rPr lang="de-AT" b="1" dirty="0"/>
              <a:t> </a:t>
            </a:r>
            <a:r>
              <a:rPr lang="de-AT" b="1" dirty="0" err="1"/>
              <a:t>Testing</a:t>
            </a:r>
            <a:r>
              <a:rPr lang="de-AT" b="1" dirty="0"/>
              <a:t> - </a:t>
            </a:r>
            <a:r>
              <a:rPr lang="de-AT" b="1" dirty="0" err="1"/>
              <a:t>Results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7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4648C-BA5F-DC2A-DB5B-8A383E301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5597" y="6026094"/>
            <a:ext cx="7263451" cy="829354"/>
          </a:xfrm>
        </p:spPr>
        <p:txBody>
          <a:bodyPr>
            <a:normAutofit lnSpcReduction="10000"/>
          </a:bodyPr>
          <a:lstStyle/>
          <a:p>
            <a:pPr marL="229788" indent="0"/>
            <a:r>
              <a:rPr lang="en-AT" dirty="0"/>
              <a:t>Generally high number of safety violations, despite being well trained agents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07C22-8053-9D2F-1C7B-5F6C633E86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7"/>
          <a:stretch/>
        </p:blipFill>
        <p:spPr>
          <a:xfrm>
            <a:off x="1736202" y="1701478"/>
            <a:ext cx="8351456" cy="4134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31C5BD-4111-2502-B0B5-23180989571B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GB" sz="1800" dirty="0"/>
              <a:t>f</a:t>
            </a:r>
            <a:r>
              <a:rPr lang="en-AT" sz="1800" dirty="0"/>
              <a:t>ilipcano.org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1141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Robust Performance </a:t>
            </a:r>
            <a:r>
              <a:rPr lang="de-AT" b="1" dirty="0" err="1"/>
              <a:t>Testing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8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p:sp>
        <p:nvSpPr>
          <p:cNvPr id="6" name="Google Shape;164;g1b2876d289f_0_135">
            <a:extLst>
              <a:ext uri="{FF2B5EF4-FFF2-40B4-BE49-F238E27FC236}">
                <a16:creationId xmlns:a16="http://schemas.microsoft.com/office/drawing/2014/main" id="{0AABAEEA-545A-04C7-A4CE-AF5B8C8777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11959200" cy="2054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📖 Fuzz </a:t>
            </a:r>
            <a:r>
              <a:rPr lang="de-AT" sz="2600" dirty="0" err="1"/>
              <a:t>testing</a:t>
            </a:r>
            <a:r>
              <a:rPr lang="de-AT" sz="2600" dirty="0"/>
              <a:t>: meta-</a:t>
            </a:r>
            <a:r>
              <a:rPr lang="de-AT" sz="2600" dirty="0" err="1"/>
              <a:t>heuristic</a:t>
            </a:r>
            <a:r>
              <a:rPr lang="de-AT" sz="2600" dirty="0"/>
              <a:t> </a:t>
            </a:r>
            <a:r>
              <a:rPr lang="de-AT" sz="2600" dirty="0" err="1"/>
              <a:t>search</a:t>
            </a:r>
            <a:r>
              <a:rPr lang="de-AT" sz="2600" dirty="0"/>
              <a:t> </a:t>
            </a:r>
            <a:r>
              <a:rPr lang="de-AT" sz="2600" dirty="0" err="1"/>
              <a:t>for</a:t>
            </a:r>
            <a:r>
              <a:rPr lang="de-AT" sz="2600" dirty="0"/>
              <a:t> </a:t>
            </a:r>
            <a:r>
              <a:rPr lang="de-AT" sz="2600" dirty="0" err="1"/>
              <a:t>traces</a:t>
            </a:r>
            <a:r>
              <a:rPr lang="de-AT" sz="2600" dirty="0"/>
              <a:t> </a:t>
            </a:r>
            <a:r>
              <a:rPr lang="de-AT" sz="2600" dirty="0" err="1"/>
              <a:t>with</a:t>
            </a:r>
            <a:r>
              <a:rPr lang="de-AT" sz="2600" dirty="0"/>
              <a:t> </a:t>
            </a:r>
            <a:r>
              <a:rPr lang="de-AT" sz="2600" dirty="0" err="1"/>
              <a:t>variability</a:t>
            </a:r>
            <a:endParaRPr lang="de-AT" sz="2600" dirty="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Bring </a:t>
            </a:r>
            <a:r>
              <a:rPr lang="de-AT" sz="2600" dirty="0" err="1"/>
              <a:t>agent</a:t>
            </a:r>
            <a:r>
              <a:rPr lang="de-AT" sz="2600" dirty="0"/>
              <a:t> </a:t>
            </a:r>
            <a:r>
              <a:rPr lang="de-AT" sz="2600" dirty="0" err="1"/>
              <a:t>into</a:t>
            </a:r>
            <a:r>
              <a:rPr lang="de-AT" sz="2600" dirty="0"/>
              <a:t> diverse </a:t>
            </a:r>
            <a:r>
              <a:rPr lang="de-AT" sz="2600" dirty="0" err="1"/>
              <a:t>situation</a:t>
            </a:r>
            <a:r>
              <a:rPr lang="de-AT" sz="2600" dirty="0"/>
              <a:t> </a:t>
            </a:r>
            <a:r>
              <a:rPr lang="de-AT" sz="2600" dirty="0" err="1"/>
              <a:t>by</a:t>
            </a:r>
            <a:r>
              <a:rPr lang="de-AT" sz="2600" dirty="0"/>
              <a:t> </a:t>
            </a:r>
            <a:r>
              <a:rPr lang="de-AT" sz="2600" dirty="0" err="1"/>
              <a:t>running</a:t>
            </a:r>
            <a:r>
              <a:rPr lang="de-AT" sz="2600" dirty="0"/>
              <a:t> </a:t>
            </a:r>
            <a:r>
              <a:rPr lang="de-AT" sz="2600" dirty="0" err="1"/>
              <a:t>fuzz</a:t>
            </a:r>
            <a:r>
              <a:rPr lang="de-AT" sz="2600" dirty="0"/>
              <a:t> trace </a:t>
            </a:r>
            <a:r>
              <a:rPr lang="de-AT" sz="2600" dirty="0" err="1"/>
              <a:t>prefixes</a:t>
            </a:r>
            <a:endParaRPr lang="de-AT" sz="2600" dirty="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Let</a:t>
            </a:r>
            <a:r>
              <a:rPr lang="de-AT" sz="2600" dirty="0"/>
              <a:t> </a:t>
            </a:r>
            <a:r>
              <a:rPr lang="de-AT" sz="2600" dirty="0" err="1"/>
              <a:t>agent</a:t>
            </a:r>
            <a:r>
              <a:rPr lang="de-AT" sz="2600" dirty="0"/>
              <a:t> </a:t>
            </a:r>
            <a:r>
              <a:rPr lang="de-AT" sz="2600" dirty="0" err="1"/>
              <a:t>take</a:t>
            </a:r>
            <a:r>
              <a:rPr lang="de-AT" sz="2600" dirty="0"/>
              <a:t> </a:t>
            </a:r>
            <a:r>
              <a:rPr lang="de-AT" sz="2600" dirty="0" err="1"/>
              <a:t>over</a:t>
            </a:r>
            <a:r>
              <a:rPr lang="de-AT" sz="2600" dirty="0"/>
              <a:t> and </a:t>
            </a:r>
            <a:r>
              <a:rPr lang="de-AT" sz="2600" dirty="0" err="1"/>
              <a:t>measure</a:t>
            </a:r>
            <a:r>
              <a:rPr lang="de-AT" sz="2600" dirty="0"/>
              <a:t> </a:t>
            </a:r>
            <a:r>
              <a:rPr lang="de-AT" sz="2600" dirty="0" err="1"/>
              <a:t>performance</a:t>
            </a:r>
            <a:r>
              <a:rPr lang="de-AT" sz="2600" dirty="0"/>
              <a:t> in </a:t>
            </a:r>
            <a:r>
              <a:rPr lang="de-AT" sz="2600" dirty="0" err="1"/>
              <a:t>terms</a:t>
            </a:r>
            <a:r>
              <a:rPr lang="de-AT" sz="2600" dirty="0"/>
              <a:t> </a:t>
            </a:r>
            <a:r>
              <a:rPr lang="de-AT" sz="2600" dirty="0" err="1"/>
              <a:t>of</a:t>
            </a:r>
            <a:r>
              <a:rPr lang="de-AT" sz="2600" dirty="0"/>
              <a:t> </a:t>
            </a:r>
            <a:r>
              <a:rPr lang="de-AT" sz="2600" dirty="0" err="1"/>
              <a:t>reward</a:t>
            </a:r>
            <a:endParaRPr lang="de-AT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B74EC9-68A7-91F7-217F-97BF776E87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53" t="-1254" r="48775" b="-2530"/>
          <a:stretch/>
        </p:blipFill>
        <p:spPr>
          <a:xfrm>
            <a:off x="799450" y="3879695"/>
            <a:ext cx="11572846" cy="2401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8B130B-DB96-840C-CF4D-55C4C9C2E2B4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Zeller et al., </a:t>
            </a:r>
            <a:r>
              <a:rPr lang="en-AT" sz="1800" i="1" dirty="0"/>
              <a:t>The Fuzzing Book,</a:t>
            </a:r>
            <a:r>
              <a:rPr lang="en-AT" sz="1800" dirty="0"/>
              <a:t> </a:t>
            </a:r>
            <a:r>
              <a:rPr lang="en-GB" sz="1800" dirty="0"/>
              <a:t>CISPA Helmholtz Centre for Information Security</a:t>
            </a:r>
            <a:r>
              <a:rPr lang="en-AT" sz="1800" dirty="0"/>
              <a:t>, 2012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9823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Fuzz </a:t>
            </a:r>
            <a:r>
              <a:rPr lang="de-AT" b="1" dirty="0" err="1"/>
              <a:t>traces</a:t>
            </a:r>
            <a:r>
              <a:rPr lang="de-AT" b="1" dirty="0"/>
              <a:t>: Generation </a:t>
            </a:r>
            <a:r>
              <a:rPr lang="de-AT" b="1" dirty="0" err="1"/>
              <a:t>of</a:t>
            </a:r>
            <a:r>
              <a:rPr lang="de-AT" b="1" dirty="0"/>
              <a:t> Fuzz Traces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9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en-US" dirty="0"/>
              <a:t>Search-Based Testing of Reinforcement Learning			  </a:t>
            </a:r>
            <a:r>
              <a:rPr lang="de-AT" dirty="0"/>
              <a:t>                                        Filip Cano Córdoba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64;g1b2876d289f_0_135">
                <a:extLst>
                  <a:ext uri="{FF2B5EF4-FFF2-40B4-BE49-F238E27FC236}">
                    <a16:creationId xmlns:a16="http://schemas.microsoft.com/office/drawing/2014/main" id="{0AABAEEA-545A-04C7-A4CE-AF5B8C87779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20542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577850" lvl="0" indent="-514350">
                  <a:spcBef>
                    <a:spcPts val="1000"/>
                  </a:spcBef>
                  <a:buSzPts val="2600"/>
                  <a:buFont typeface="+mj-lt"/>
                  <a:buAutoNum type="arabicPeriod"/>
                </a:pPr>
                <a:r>
                  <a:rPr lang="de-AT" sz="2600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AT" sz="2600" dirty="0"/>
                  <a:t>, </a:t>
                </a:r>
                <a:r>
                  <a:rPr lang="de-AT" sz="2600" dirty="0" err="1"/>
                  <a:t>the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trae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population</a:t>
                </a:r>
                <a:r>
                  <a:rPr lang="de-AT" sz="2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</m:oMath>
                </a14:m>
                <a:endParaRPr lang="en-US" sz="2600" b="0" dirty="0"/>
              </a:p>
              <a:p>
                <a:pPr marL="577850" lvl="0" indent="-514350">
                  <a:spcBef>
                    <a:spcPts val="1000"/>
                  </a:spcBef>
                  <a:buSzPts val="2600"/>
                  <a:buFont typeface="+mj-lt"/>
                  <a:buAutoNum type="arabicPeriod"/>
                </a:pPr>
                <a:r>
                  <a:rPr lang="de-AT" sz="2600" dirty="0" err="1"/>
                  <a:t>For</a:t>
                </a:r>
                <a:r>
                  <a:rPr lang="de-AT" sz="2600" dirty="0"/>
                  <a:t> i =1 </a:t>
                </a:r>
                <a:r>
                  <a:rPr lang="de-AT" sz="2600" dirty="0" err="1"/>
                  <a:t>to</a:t>
                </a:r>
                <a:r>
                  <a:rPr lang="de-AT" sz="2600" dirty="0"/>
                  <a:t> </a:t>
                </a:r>
                <a:r>
                  <a:rPr lang="de-AT" sz="2600" b="1" dirty="0" err="1"/>
                  <a:t>g</a:t>
                </a:r>
                <a:r>
                  <a:rPr lang="de-AT" sz="2600" dirty="0"/>
                  <a:t> </a:t>
                </a:r>
                <a:r>
                  <a:rPr lang="de-AT" sz="2600" dirty="0" err="1"/>
                  <a:t>generations</a:t>
                </a:r>
                <a:r>
                  <a:rPr lang="de-AT" sz="2600" dirty="0"/>
                  <a:t> do:</a:t>
                </a:r>
              </a:p>
              <a:p>
                <a:pPr marL="1037428" lvl="1" indent="-514350">
                  <a:spcBef>
                    <a:spcPts val="1000"/>
                  </a:spcBef>
                  <a:buSzPts val="2600"/>
                  <a:buFont typeface="+mj-lt"/>
                  <a:buAutoNum type="alphaLcPeriod"/>
                </a:pPr>
                <a:r>
                  <a:rPr lang="de-AT" sz="2600" dirty="0"/>
                  <a:t>Create </a:t>
                </a:r>
                <a:r>
                  <a:rPr lang="de-AT" sz="2600" b="1" dirty="0"/>
                  <a:t>p</a:t>
                </a:r>
                <a:r>
                  <a:rPr lang="de-AT" sz="2600" dirty="0"/>
                  <a:t> </a:t>
                </a:r>
                <a:r>
                  <a:rPr lang="de-AT" sz="2600" dirty="0" err="1"/>
                  <a:t>action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traces</a:t>
                </a:r>
                <a:r>
                  <a:rPr lang="de-AT" sz="2600" dirty="0"/>
                  <a:t> (</a:t>
                </a:r>
                <a:r>
                  <a:rPr lang="de-AT" sz="2600" dirty="0" err="1"/>
                  <a:t>called</a:t>
                </a:r>
                <a:r>
                  <a:rPr lang="de-AT" sz="2600" dirty="0"/>
                  <a:t> </a:t>
                </a:r>
                <a:r>
                  <a:rPr lang="de-AT" sz="2600" b="1" dirty="0" err="1"/>
                  <a:t>offspring</a:t>
                </a:r>
                <a:r>
                  <a:rPr lang="de-AT" sz="2600" dirty="0"/>
                  <a:t>) </a:t>
                </a:r>
                <a:r>
                  <a:rPr lang="de-AT" sz="2600" dirty="0" err="1"/>
                  <a:t>from</a:t>
                </a:r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AT" sz="2600" dirty="0"/>
                  <a:t> </a:t>
                </a:r>
                <a:r>
                  <a:rPr lang="de-AT" sz="2600" dirty="0" err="1"/>
                  <a:t>to</a:t>
                </a:r>
                <a:r>
                  <a:rPr lang="de-AT" sz="2600" dirty="0"/>
                  <a:t> </a:t>
                </a:r>
                <a:r>
                  <a:rPr lang="de-AT" sz="2600" dirty="0" err="1"/>
                  <a:t>yield</a:t>
                </a:r>
                <a:r>
                  <a:rPr lang="de-AT" sz="2600" dirty="0"/>
                  <a:t> a </a:t>
                </a:r>
                <a:r>
                  <a:rPr lang="de-AT" sz="2600" dirty="0" err="1"/>
                  <a:t>new</a:t>
                </a:r>
                <a:r>
                  <a:rPr lang="de-AT" sz="2600" dirty="0"/>
                  <a:t> </a:t>
                </a:r>
                <a:r>
                  <a:rPr lang="de-AT" sz="2600" dirty="0" err="1"/>
                  <a:t>population</a:t>
                </a:r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2600" dirty="0"/>
                  <a:t> </a:t>
                </a:r>
                <a:r>
                  <a:rPr lang="de-AT" sz="2600" dirty="0" err="1"/>
                  <a:t>of</a:t>
                </a:r>
                <a:r>
                  <a:rPr lang="de-AT" sz="2600" dirty="0"/>
                  <a:t> </a:t>
                </a:r>
                <a:r>
                  <a:rPr lang="de-AT" sz="2600" dirty="0" err="1"/>
                  <a:t>size</a:t>
                </a:r>
                <a:r>
                  <a:rPr lang="de-AT" sz="2600" dirty="0"/>
                  <a:t> p </a:t>
                </a:r>
                <a:r>
                  <a:rPr lang="de-AT" sz="2600" dirty="0" err="1"/>
                  <a:t>by</a:t>
                </a:r>
                <a:r>
                  <a:rPr lang="de-AT" sz="2600" dirty="0"/>
                  <a:t>:</a:t>
                </a:r>
              </a:p>
              <a:p>
                <a:pPr marL="1497005" lvl="2" indent="-514350">
                  <a:spcBef>
                    <a:spcPts val="1000"/>
                  </a:spcBef>
                  <a:buSzPts val="2600"/>
                  <a:buFont typeface="+mj-lt"/>
                  <a:buAutoNum type="romanLcPeriod"/>
                </a:pPr>
                <a:r>
                  <a:rPr lang="de-AT" sz="2400" i="1" dirty="0" err="1"/>
                  <a:t>either</a:t>
                </a:r>
                <a:r>
                  <a:rPr lang="de-AT" sz="2400" dirty="0"/>
                  <a:t> </a:t>
                </a:r>
                <a:r>
                  <a:rPr lang="de-AT" sz="2400" b="1" dirty="0" err="1"/>
                  <a:t>mutating</a:t>
                </a:r>
                <a:r>
                  <a:rPr lang="de-AT" sz="2400" dirty="0"/>
                  <a:t> a </a:t>
                </a:r>
                <a:r>
                  <a:rPr lang="de-AT" sz="2400" dirty="0" err="1"/>
                  <a:t>single</a:t>
                </a:r>
                <a:r>
                  <a:rPr lang="de-AT" sz="2400" dirty="0"/>
                  <a:t> </a:t>
                </a:r>
                <a:r>
                  <a:rPr lang="de-AT" sz="2400" dirty="0" err="1"/>
                  <a:t>parent</a:t>
                </a:r>
                <a:r>
                  <a:rPr lang="de-AT" sz="2400" dirty="0"/>
                  <a:t> trace </a:t>
                </a:r>
                <a:r>
                  <a:rPr lang="de-AT" sz="2400" dirty="0" err="1"/>
                  <a:t>from</a:t>
                </a:r>
                <a:r>
                  <a:rPr lang="de-AT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de-AT" sz="2400" dirty="0"/>
                  <a:t>, </a:t>
                </a:r>
              </a:p>
              <a:p>
                <a:pPr marL="1497005" lvl="2" indent="-514350">
                  <a:spcBef>
                    <a:spcPts val="1000"/>
                  </a:spcBef>
                  <a:buSzPts val="2600"/>
                  <a:buFont typeface="+mj-lt"/>
                  <a:buAutoNum type="romanLcPeriod"/>
                </a:pPr>
                <a:r>
                  <a:rPr lang="de-AT" sz="2400" i="1" dirty="0" err="1"/>
                  <a:t>or</a:t>
                </a:r>
                <a:r>
                  <a:rPr lang="de-AT" sz="2400" dirty="0"/>
                  <a:t> </a:t>
                </a:r>
                <a:r>
                  <a:rPr lang="de-AT" sz="2400" dirty="0" err="1"/>
                  <a:t>through</a:t>
                </a:r>
                <a:r>
                  <a:rPr lang="de-AT" sz="2400" dirty="0"/>
                  <a:t> </a:t>
                </a:r>
                <a:r>
                  <a:rPr lang="de-AT" sz="2400" b="1" dirty="0" err="1"/>
                  <a:t>crossover</a:t>
                </a:r>
                <a:r>
                  <a:rPr lang="de-AT" sz="2400" dirty="0"/>
                  <a:t> </a:t>
                </a:r>
                <a:r>
                  <a:rPr lang="de-AT" sz="2400" dirty="0" err="1"/>
                  <a:t>of</a:t>
                </a:r>
                <a:r>
                  <a:rPr lang="de-AT" sz="2400" dirty="0"/>
                  <a:t> </a:t>
                </a:r>
                <a:r>
                  <a:rPr lang="de-AT" sz="2400" dirty="0" err="1"/>
                  <a:t>two</a:t>
                </a:r>
                <a:r>
                  <a:rPr lang="de-AT" sz="2400" dirty="0"/>
                  <a:t> </a:t>
                </a:r>
                <a:r>
                  <a:rPr lang="de-AT" sz="2400" dirty="0" err="1"/>
                  <a:t>parents</a:t>
                </a:r>
                <a:r>
                  <a:rPr lang="de-AT" sz="2400" dirty="0"/>
                  <a:t> </a:t>
                </a:r>
                <a:r>
                  <a:rPr lang="de-AT" sz="2400" dirty="0" err="1"/>
                  <a:t>from</a:t>
                </a:r>
                <a:r>
                  <a:rPr lang="de-AT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de-AT" sz="2400" dirty="0"/>
              </a:p>
              <a:p>
                <a:pPr marL="1037428" lvl="1" indent="-514350">
                  <a:spcBef>
                    <a:spcPts val="1000"/>
                  </a:spcBef>
                  <a:buSzPts val="2600"/>
                  <a:buFont typeface="+mj-lt"/>
                  <a:buAutoNum type="alphaLcPeriod"/>
                </a:pPr>
                <a:r>
                  <a:rPr lang="de-AT" sz="2600" dirty="0" err="1"/>
                  <a:t>Evaluate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the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fitness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of</a:t>
                </a:r>
                <a:r>
                  <a:rPr lang="de-AT" sz="2600" dirty="0"/>
                  <a:t> </a:t>
                </a:r>
                <a:r>
                  <a:rPr lang="de-AT" sz="2600" dirty="0" err="1"/>
                  <a:t>every</a:t>
                </a:r>
                <a:r>
                  <a:rPr lang="de-AT" sz="2600" dirty="0"/>
                  <a:t> </a:t>
                </a:r>
                <a:r>
                  <a:rPr lang="de-AT" sz="2600" dirty="0" err="1"/>
                  <a:t>offspring</a:t>
                </a:r>
                <a:r>
                  <a:rPr lang="de-AT" sz="2600" dirty="0"/>
                  <a:t> trace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marL="577850" indent="-514350">
                  <a:spcBef>
                    <a:spcPts val="1000"/>
                  </a:spcBef>
                  <a:buSzPts val="2600"/>
                  <a:buFont typeface="+mj-lt"/>
                  <a:buAutoNum type="arabicPeriod"/>
                </a:pPr>
                <a:r>
                  <a:rPr lang="en-US" sz="2600" dirty="0"/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𝑓𝑖𝑡</m:t>
                        </m:r>
                      </m:sub>
                    </m:sSub>
                  </m:oMath>
                </a14:m>
                <a:r>
                  <a:rPr lang="en-US" sz="2600" dirty="0"/>
                  <a:t> containing the </a:t>
                </a:r>
                <a:r>
                  <a:rPr lang="en-US" sz="2600" b="1" dirty="0"/>
                  <a:t>fittest</a:t>
                </a:r>
                <a:r>
                  <a:rPr lang="en-US" sz="2600" dirty="0"/>
                  <a:t> trace of each generation</a:t>
                </a:r>
              </a:p>
              <a:p>
                <a:pPr marL="523078" lvl="1" indent="0">
                  <a:spcBef>
                    <a:spcPts val="1000"/>
                  </a:spcBef>
                  <a:buSzPts val="2600"/>
                  <a:buNone/>
                </a:pPr>
                <a:endParaRPr lang="de-AT" sz="2600" dirty="0"/>
              </a:p>
            </p:txBody>
          </p:sp>
        </mc:Choice>
        <mc:Fallback>
          <p:sp>
            <p:nvSpPr>
              <p:cNvPr id="6" name="Google Shape;164;g1b2876d289f_0_135">
                <a:extLst>
                  <a:ext uri="{FF2B5EF4-FFF2-40B4-BE49-F238E27FC236}">
                    <a16:creationId xmlns:a16="http://schemas.microsoft.com/office/drawing/2014/main" id="{0AABAEEA-545A-04C7-A4CE-AF5B8C8777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2054222"/>
              </a:xfrm>
              <a:prstGeom prst="rect">
                <a:avLst/>
              </a:prstGeom>
              <a:blipFill>
                <a:blip r:embed="rId4"/>
                <a:stretch>
                  <a:fillRect l="-954" b="-106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1FDD36B3-6A7D-C6F0-DC40-72E11EF1DD78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r"/>
            <a:r>
              <a:rPr lang="en-GB" sz="1800" dirty="0"/>
              <a:t>f</a:t>
            </a:r>
            <a:r>
              <a:rPr lang="en-AT" sz="1800" dirty="0"/>
              <a:t>ilipcano.org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13878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7415</TotalTime>
  <Words>1047</Words>
  <Application>Microsoft Macintosh PowerPoint</Application>
  <PresentationFormat>Custom</PresentationFormat>
  <Paragraphs>167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Merriweather Sans</vt:lpstr>
      <vt:lpstr>Cambria Math</vt:lpstr>
      <vt:lpstr>Calibri</vt:lpstr>
      <vt:lpstr>Arial</vt:lpstr>
      <vt:lpstr>Noto Sans Symbols</vt:lpstr>
      <vt:lpstr>TU Graz Standard</vt:lpstr>
      <vt:lpstr>Search-based Testing of  Reinforcement Learning</vt:lpstr>
      <vt:lpstr>Motivation</vt:lpstr>
      <vt:lpstr>Search-Based Testing of Reinforcement Learning</vt:lpstr>
      <vt:lpstr>Search for Reference Trace</vt:lpstr>
      <vt:lpstr>Search for Reference Trace</vt:lpstr>
      <vt:lpstr>Safety Testing</vt:lpstr>
      <vt:lpstr>Safety Testing - Results</vt:lpstr>
      <vt:lpstr>Robust Performance Testing</vt:lpstr>
      <vt:lpstr>Fuzz traces: Generation of Fuzz Traces</vt:lpstr>
      <vt:lpstr>Fuzz traces: Mutation and Crossover</vt:lpstr>
      <vt:lpstr>Fuzz traces: Fitness criteria</vt:lpstr>
      <vt:lpstr>Robust Performance Testing - Results</vt:lpstr>
      <vt:lpstr>Safety vs Performance - Results</vt:lpstr>
      <vt:lpstr>Conclusion and Future Directions</vt:lpstr>
      <vt:lpstr>PowerPoint Presentation</vt:lpstr>
      <vt:lpstr>PowerPoint Presentation</vt:lpstr>
      <vt:lpstr>Super Mario Bros. as an RL Task</vt:lpstr>
      <vt:lpstr>Super Mario Bros. as an RL Task</vt:lpstr>
      <vt:lpstr>Special Agent Mario</vt:lpstr>
      <vt:lpstr>More Safety Testing</vt:lpstr>
      <vt:lpstr>More Robust Performance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Shielding  under Delayed Observation</dc:title>
  <dc:creator>cd@tugraz.at</dc:creator>
  <cp:lastModifiedBy>Filip Cano</cp:lastModifiedBy>
  <cp:revision>21</cp:revision>
  <dcterms:created xsi:type="dcterms:W3CDTF">2015-08-27T14:41:22Z</dcterms:created>
  <dcterms:modified xsi:type="dcterms:W3CDTF">2023-08-20T19:44:10Z</dcterms:modified>
</cp:coreProperties>
</file>